
<file path=[Content_Types].xml><?xml version="1.0" encoding="utf-8"?>
<Types xmlns="http://schemas.openxmlformats.org/package/2006/content-types">
  <Default Extension="bin" ContentType="image/unknown"/>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7.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18.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19.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20.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3" r:id="rId2"/>
    <p:sldMasterId id="2147483686" r:id="rId3"/>
    <p:sldMasterId id="2147483699" r:id="rId4"/>
    <p:sldMasterId id="2147483712" r:id="rId5"/>
    <p:sldMasterId id="2147483718" r:id="rId6"/>
  </p:sldMasterIdLst>
  <p:notesMasterIdLst>
    <p:notesMasterId r:id="rId77"/>
  </p:notesMasterIdLst>
  <p:sldIdLst>
    <p:sldId id="256" r:id="rId7"/>
    <p:sldId id="257" r:id="rId8"/>
    <p:sldId id="313" r:id="rId9"/>
    <p:sldId id="470" r:id="rId10"/>
    <p:sldId id="471" r:id="rId11"/>
    <p:sldId id="473" r:id="rId12"/>
    <p:sldId id="263" r:id="rId13"/>
    <p:sldId id="474" r:id="rId14"/>
    <p:sldId id="372" r:id="rId15"/>
    <p:sldId id="304" r:id="rId16"/>
    <p:sldId id="302" r:id="rId17"/>
    <p:sldId id="318" r:id="rId18"/>
    <p:sldId id="467" r:id="rId19"/>
    <p:sldId id="468" r:id="rId20"/>
    <p:sldId id="335" r:id="rId21"/>
    <p:sldId id="336" r:id="rId22"/>
    <p:sldId id="337" r:id="rId23"/>
    <p:sldId id="338" r:id="rId24"/>
    <p:sldId id="339" r:id="rId25"/>
    <p:sldId id="340" r:id="rId26"/>
    <p:sldId id="341" r:id="rId27"/>
    <p:sldId id="264" r:id="rId28"/>
    <p:sldId id="354" r:id="rId29"/>
    <p:sldId id="270" r:id="rId30"/>
    <p:sldId id="288" r:id="rId31"/>
    <p:sldId id="287" r:id="rId32"/>
    <p:sldId id="290" r:id="rId33"/>
    <p:sldId id="460" r:id="rId34"/>
    <p:sldId id="359" r:id="rId35"/>
    <p:sldId id="291" r:id="rId36"/>
    <p:sldId id="292" r:id="rId37"/>
    <p:sldId id="360" r:id="rId38"/>
    <p:sldId id="361" r:id="rId39"/>
    <p:sldId id="364" r:id="rId40"/>
    <p:sldId id="284" r:id="rId41"/>
    <p:sldId id="285" r:id="rId42"/>
    <p:sldId id="286" r:id="rId43"/>
    <p:sldId id="281" r:id="rId44"/>
    <p:sldId id="279" r:id="rId45"/>
    <p:sldId id="280" r:id="rId46"/>
    <p:sldId id="278" r:id="rId47"/>
    <p:sldId id="462" r:id="rId48"/>
    <p:sldId id="295" r:id="rId49"/>
    <p:sldId id="356" r:id="rId50"/>
    <p:sldId id="322" r:id="rId51"/>
    <p:sldId id="469" r:id="rId52"/>
    <p:sldId id="331" r:id="rId53"/>
    <p:sldId id="323" r:id="rId54"/>
    <p:sldId id="363" r:id="rId55"/>
    <p:sldId id="276" r:id="rId56"/>
    <p:sldId id="362" r:id="rId57"/>
    <p:sldId id="463" r:id="rId58"/>
    <p:sldId id="332" r:id="rId59"/>
    <p:sldId id="376" r:id="rId60"/>
    <p:sldId id="377" r:id="rId61"/>
    <p:sldId id="464" r:id="rId62"/>
    <p:sldId id="298" r:id="rId63"/>
    <p:sldId id="310" r:id="rId64"/>
    <p:sldId id="300" r:id="rId65"/>
    <p:sldId id="465" r:id="rId66"/>
    <p:sldId id="466" r:id="rId67"/>
    <p:sldId id="319" r:id="rId68"/>
    <p:sldId id="320" r:id="rId69"/>
    <p:sldId id="321" r:id="rId70"/>
    <p:sldId id="301" r:id="rId71"/>
    <p:sldId id="294" r:id="rId72"/>
    <p:sldId id="299" r:id="rId73"/>
    <p:sldId id="312" r:id="rId74"/>
    <p:sldId id="311" r:id="rId75"/>
    <p:sldId id="475" r:id="rId76"/>
  </p:sldIdLst>
  <p:sldSz cx="12192000" cy="6858000"/>
  <p:notesSz cx="6858000" cy="9144000"/>
  <p:embeddedFontLst>
    <p:embeddedFont>
      <p:font typeface="汉仪粗简黑简" panose="02010600030101010101" charset="-122"/>
      <p:regular r:id="rId78"/>
    </p:embeddedFont>
    <p:embeddedFont>
      <p:font typeface="Arial Black" panose="020B0A04020102020204" pitchFamily="34" charset="0"/>
      <p:bold r:id="rId79"/>
    </p:embeddedFont>
    <p:embeddedFont>
      <p:font typeface="Broadway" panose="04040905080B02020502" pitchFamily="82" charset="0"/>
      <p:regular r:id="rId80"/>
    </p:embeddedFont>
    <p:embeddedFont>
      <p:font typeface="Calibri" panose="020F0502020204030204" pitchFamily="34" charset="0"/>
      <p:regular r:id="rId81"/>
      <p:bold r:id="rId82"/>
      <p:italic r:id="rId83"/>
      <p:boldItalic r:id="rId84"/>
    </p:embeddedFont>
    <p:embeddedFont>
      <p:font typeface="Consolas" panose="020B0609020204030204" pitchFamily="49" charset="0"/>
      <p:regular r:id="rId85"/>
      <p:bold r:id="rId86"/>
      <p:italic r:id="rId87"/>
      <p:boldItalic r:id="rId88"/>
    </p:embeddedFont>
    <p:embeddedFont>
      <p:font typeface="等线" panose="02010600030101010101" pitchFamily="2" charset="-122"/>
      <p:regular r:id="rId89"/>
      <p:bold r:id="rId90"/>
    </p:embeddedFont>
    <p:embeddedFont>
      <p:font typeface="微软雅黑" panose="020B0503020204020204" pitchFamily="34" charset="-122"/>
      <p:regular r:id="rId91"/>
      <p:bold r:id="rId92"/>
    </p:embeddedFont>
  </p:embeddedFontLst>
  <p:custDataLst>
    <p:tags r:id="rId93"/>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64" userDrawn="1">
          <p15:clr>
            <a:srgbClr val="A4A3A4"/>
          </p15:clr>
        </p15:guide>
        <p15:guide id="2" pos="386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静" initials="静"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9518D"/>
    <a:srgbClr val="24487D"/>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p:scale>
          <a:sx n="88" d="100"/>
          <a:sy n="88" d="100"/>
        </p:scale>
        <p:origin x="306" y="57"/>
      </p:cViewPr>
      <p:guideLst>
        <p:guide orient="horz" pos="2264"/>
        <p:guide pos="386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font" Target="fonts/font2.fntdata"/><Relationship Id="rId5" Type="http://schemas.openxmlformats.org/officeDocument/2006/relationships/slideMaster" Target="slideMasters/slideMaster5.xml"/><Relationship Id="rId90" Type="http://schemas.openxmlformats.org/officeDocument/2006/relationships/font" Target="fonts/font13.fntdata"/><Relationship Id="rId95"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font" Target="fonts/font10.fntdata"/><Relationship Id="rId61" Type="http://schemas.openxmlformats.org/officeDocument/2006/relationships/slide" Target="slides/slide55.xml"/><Relationship Id="rId82" Type="http://schemas.openxmlformats.org/officeDocument/2006/relationships/font" Target="fonts/font5.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tags" Target="tags/tag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49142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98387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2899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0678EC0E-2A9F-4AB8-87A9-0785BE166ECB}" type="datetimeFigureOut">
              <a:rPr lang="zh-CN" altLang="en-US" smtClean="0"/>
              <a:t>2023/6/7</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7CF550A7-9FB6-45F7-96D6-6B24BFACAA2D}" type="slidenum">
              <a:rPr lang="zh-CN" altLang="en-US" smtClean="0"/>
              <a:t>‹#›</a:t>
            </a:fld>
            <a:endParaRPr lang="zh-CN" altLang="en-US"/>
          </a:p>
        </p:txBody>
      </p:sp>
    </p:spTree>
    <p:extLst>
      <p:ext uri="{BB962C8B-B14F-4D97-AF65-F5344CB8AC3E}">
        <p14:creationId xmlns:p14="http://schemas.microsoft.com/office/powerpoint/2010/main" val="62490576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18921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908716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1291365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37589005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1755853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2943668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3872380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4004933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897601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3624503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fld id="{0678EC0E-2A9F-4AB8-87A9-0785BE166ECB}" type="datetimeFigureOut">
              <a:rPr lang="zh-CN" altLang="en-US" smtClean="0"/>
              <a:t>2023/6/7</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7CF550A7-9FB6-45F7-96D6-6B24BFACAA2D}" type="slidenum">
              <a:rPr lang="zh-CN" altLang="en-US" smtClean="0"/>
              <a:t>‹#›</a:t>
            </a:fld>
            <a:endParaRPr lang="zh-CN" altLang="en-US"/>
          </a:p>
        </p:txBody>
      </p:sp>
    </p:spTree>
    <p:extLst>
      <p:ext uri="{BB962C8B-B14F-4D97-AF65-F5344CB8AC3E}">
        <p14:creationId xmlns:p14="http://schemas.microsoft.com/office/powerpoint/2010/main" val="258947975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2658155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2686920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4778703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331856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7076288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1788261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9707843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27424788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29390892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134004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0678EC0E-2A9F-4AB8-87A9-0785BE166ECB}" type="datetimeFigureOut">
              <a:rPr lang="zh-CN" altLang="en-US" smtClean="0"/>
              <a:t>2023/6/7</a:t>
            </a:fld>
            <a:endParaRPr lang="zh-CN" altLang="en-US"/>
          </a:p>
        </p:txBody>
      </p:sp>
      <p:sp>
        <p:nvSpPr>
          <p:cNvPr id="5" name="页脚占位符 3"/>
          <p:cNvSpPr>
            <a:spLocks noGrp="1"/>
          </p:cNvSpPr>
          <p:nvPr>
            <p:ph type="ftr" idx="11"/>
          </p:nvPr>
        </p:nvSpPr>
        <p:spPr/>
        <p:txBody>
          <a:bodyPr/>
          <a:lstStyle/>
          <a:p>
            <a:endParaRPr lang="zh-CN" altLang="en-US"/>
          </a:p>
        </p:txBody>
      </p:sp>
      <p:sp>
        <p:nvSpPr>
          <p:cNvPr id="6" name="灯片编号占位符 4"/>
          <p:cNvSpPr>
            <a:spLocks noGrp="1"/>
          </p:cNvSpPr>
          <p:nvPr>
            <p:ph type="sldNum" idx="12"/>
          </p:nvPr>
        </p:nvSpPr>
        <p:spPr/>
        <p:txBody>
          <a:bodyPr/>
          <a:lstStyle/>
          <a:p>
            <a:fld id="{7CF550A7-9FB6-45F7-96D6-6B24BFACAA2D}" type="slidenum">
              <a:rPr lang="zh-CN" altLang="en-US" smtClean="0"/>
              <a:t>‹#›</a:t>
            </a:fld>
            <a:endParaRPr lang="zh-CN" altLang="en-US"/>
          </a:p>
        </p:txBody>
      </p:sp>
    </p:spTree>
    <p:extLst>
      <p:ext uri="{BB962C8B-B14F-4D97-AF65-F5344CB8AC3E}">
        <p14:creationId xmlns:p14="http://schemas.microsoft.com/office/powerpoint/2010/main" val="381160123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13423655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32673563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18066086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10093076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7633298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2022951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3877869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25266525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32819509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1373983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678EC0E-2A9F-4AB8-87A9-0785BE166ECB}" type="datetimeFigureOut">
              <a:rPr lang="zh-CN" altLang="en-US" smtClean="0"/>
              <a:t>2023/6/7</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7CF550A7-9FB6-45F7-96D6-6B24BFACAA2D}" type="slidenum">
              <a:rPr lang="zh-CN" altLang="en-US" smtClean="0"/>
              <a:t>‹#›</a:t>
            </a:fld>
            <a:endParaRPr lang="zh-CN" altLang="en-US"/>
          </a:p>
        </p:txBody>
      </p:sp>
    </p:spTree>
    <p:extLst>
      <p:ext uri="{BB962C8B-B14F-4D97-AF65-F5344CB8AC3E}">
        <p14:creationId xmlns:p14="http://schemas.microsoft.com/office/powerpoint/2010/main" val="2781505856"/>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9112456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3567853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28626372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2455022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11644166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22029104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314892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40389782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34833406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57809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678EC0E-2A9F-4AB8-87A9-0785BE166ECB}" type="datetimeFigureOut">
              <a:rPr lang="zh-CN" altLang="en-US" smtClean="0"/>
              <a:t>2023/6/7</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7CF550A7-9FB6-45F7-96D6-6B24BFACAA2D}" type="slidenum">
              <a:rPr lang="zh-CN" altLang="en-US" smtClean="0"/>
              <a:t>‹#›</a:t>
            </a:fld>
            <a:endParaRPr lang="zh-CN" altLang="en-US"/>
          </a:p>
        </p:txBody>
      </p:sp>
    </p:spTree>
    <p:extLst>
      <p:ext uri="{BB962C8B-B14F-4D97-AF65-F5344CB8AC3E}">
        <p14:creationId xmlns:p14="http://schemas.microsoft.com/office/powerpoint/2010/main" val="48516075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26946239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9598987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245627029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331589848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32270521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3247160912"/>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84992754"/>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36371441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1815681641"/>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394613215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678EC0E-2A9F-4AB8-87A9-0785BE166ECB}" type="datetimeFigureOut">
              <a:rPr lang="zh-CN" altLang="en-US" smtClean="0"/>
              <a:t>2023/6/7</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7CF550A7-9FB6-45F7-96D6-6B24BFACAA2D}" type="slidenum">
              <a:rPr lang="zh-CN" altLang="en-US" smtClean="0"/>
              <a:t>‹#›</a:t>
            </a:fld>
            <a:endParaRPr lang="zh-CN" altLang="en-US"/>
          </a:p>
        </p:txBody>
      </p:sp>
    </p:spTree>
    <p:extLst>
      <p:ext uri="{BB962C8B-B14F-4D97-AF65-F5344CB8AC3E}">
        <p14:creationId xmlns:p14="http://schemas.microsoft.com/office/powerpoint/2010/main" val="3176054517"/>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1710878860"/>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86570091"/>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670793141"/>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374639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0678EC0E-2A9F-4AB8-87A9-0785BE166ECB}" type="datetimeFigureOut">
              <a:rPr lang="zh-CN" altLang="en-US" smtClean="0"/>
              <a:t>2023/6/7</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7CF550A7-9FB6-45F7-96D6-6B24BFACAA2D}" type="slidenum">
              <a:rPr lang="zh-CN" altLang="en-US" smtClean="0"/>
              <a:t>‹#›</a:t>
            </a:fld>
            <a:endParaRPr lang="zh-CN" altLang="en-US"/>
          </a:p>
        </p:txBody>
      </p:sp>
    </p:spTree>
    <p:extLst>
      <p:ext uri="{BB962C8B-B14F-4D97-AF65-F5344CB8AC3E}">
        <p14:creationId xmlns:p14="http://schemas.microsoft.com/office/powerpoint/2010/main" val="39406369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0678EC0E-2A9F-4AB8-87A9-0785BE166ECB}" type="datetimeFigureOut">
              <a:rPr lang="zh-CN" altLang="en-US" smtClean="0"/>
              <a:t>2023/6/7</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7CF550A7-9FB6-45F7-96D6-6B24BFACAA2D}" type="slidenum">
              <a:rPr lang="zh-CN" altLang="en-US" smtClean="0"/>
              <a:t>‹#›</a:t>
            </a:fld>
            <a:endParaRPr lang="zh-CN" altLang="en-US"/>
          </a:p>
        </p:txBody>
      </p:sp>
    </p:spTree>
    <p:extLst>
      <p:ext uri="{BB962C8B-B14F-4D97-AF65-F5344CB8AC3E}">
        <p14:creationId xmlns:p14="http://schemas.microsoft.com/office/powerpoint/2010/main" val="340099426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F550A7-9FB6-45F7-96D6-6B24BFACAA2D}" type="slidenum">
              <a:rPr lang="zh-CN" altLang="en-US" smtClean="0"/>
              <a:t>‹#›</a:t>
            </a:fld>
            <a:endParaRPr lang="zh-CN" altLang="en-US"/>
          </a:p>
        </p:txBody>
      </p:sp>
      <p:sp>
        <p:nvSpPr>
          <p:cNvPr id="7" name="日期占位符 1"/>
          <p:cNvSpPr>
            <a:spLocks noGrp="1"/>
          </p:cNvSpPr>
          <p:nvPr>
            <p:ph type="dt" idx="11"/>
          </p:nvPr>
        </p:nvSpPr>
        <p:spPr/>
        <p:txBody>
          <a:bodyPr/>
          <a:lstStyle/>
          <a:p>
            <a:fld id="{0678EC0E-2A9F-4AB8-87A9-0785BE166ECB}" type="datetimeFigureOut">
              <a:rPr lang="zh-CN" altLang="en-US" smtClean="0"/>
              <a:t>2023/6/7</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409956421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0678EC0E-2A9F-4AB8-87A9-0785BE166ECB}" type="datetimeFigureOut">
              <a:rPr lang="zh-CN" altLang="en-US" smtClean="0"/>
              <a:t>2023/6/7</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7CF550A7-9FB6-45F7-96D6-6B24BFACAA2D}" type="slidenum">
              <a:rPr lang="zh-CN" altLang="en-US" smtClean="0"/>
              <a:t>‹#›</a:t>
            </a:fld>
            <a:endParaRPr lang="zh-CN" altLang="en-US"/>
          </a:p>
        </p:txBody>
      </p:sp>
    </p:spTree>
    <p:extLst>
      <p:ext uri="{BB962C8B-B14F-4D97-AF65-F5344CB8AC3E}">
        <p14:creationId xmlns:p14="http://schemas.microsoft.com/office/powerpoint/2010/main" val="1616403571"/>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717" r:id="rId11"/>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344204681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77450611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99628219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39144247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404407388"/>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4.xml"/><Relationship Id="rId7" Type="http://schemas.openxmlformats.org/officeDocument/2006/relationships/image" Target="../media/image3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8.xml"/><Relationship Id="rId7" Type="http://schemas.openxmlformats.org/officeDocument/2006/relationships/tags" Target="../tags/tag2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10"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33.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image" Target="../media/image35.png"/><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38.png"/><Relationship Id="rId5" Type="http://schemas.openxmlformats.org/officeDocument/2006/relationships/tags" Target="../tags/tag38.xml"/><Relationship Id="rId10" Type="http://schemas.openxmlformats.org/officeDocument/2006/relationships/image" Target="../media/image37.png"/><Relationship Id="rId4" Type="http://schemas.openxmlformats.org/officeDocument/2006/relationships/tags" Target="../tags/tag37.xml"/><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39.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7.xml"/><Relationship Id="rId7" Type="http://schemas.openxmlformats.org/officeDocument/2006/relationships/image" Target="../media/image55.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2.xml"/><Relationship Id="rId11" Type="http://schemas.openxmlformats.org/officeDocument/2006/relationships/image" Target="../media/image59.png"/><Relationship Id="rId5" Type="http://schemas.openxmlformats.org/officeDocument/2006/relationships/tags" Target="../tags/tag49.xml"/><Relationship Id="rId10" Type="http://schemas.openxmlformats.org/officeDocument/2006/relationships/image" Target="../media/image58.png"/><Relationship Id="rId4" Type="http://schemas.openxmlformats.org/officeDocument/2006/relationships/tags" Target="../tags/tag48.xml"/><Relationship Id="rId9"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62.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61.png"/><Relationship Id="rId5" Type="http://schemas.openxmlformats.org/officeDocument/2006/relationships/slideLayout" Target="../slideLayouts/slideLayout2.xml"/><Relationship Id="rId4" Type="http://schemas.openxmlformats.org/officeDocument/2006/relationships/tags" Target="../tags/tag53.xml"/></Relationships>
</file>

<file path=ppt/slides/_rels/slide29.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65.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64.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63.png"/><Relationship Id="rId5" Type="http://schemas.openxmlformats.org/officeDocument/2006/relationships/tags" Target="../tags/tag58.xml"/><Relationship Id="rId10" Type="http://schemas.openxmlformats.org/officeDocument/2006/relationships/slideLayout" Target="../slideLayouts/slideLayout2.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71.png"/><Relationship Id="rId4" Type="http://schemas.openxmlformats.org/officeDocument/2006/relationships/tags" Target="../tags/tag67.xml"/><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72.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2.xml"/><Relationship Id="rId5" Type="http://schemas.openxmlformats.org/officeDocument/2006/relationships/tags" Target="../tags/tag75.xml"/><Relationship Id="rId4" Type="http://schemas.openxmlformats.org/officeDocument/2006/relationships/tags" Target="../tags/tag7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hyperlink" Target="http://weharmonyos.com/blog/77.html#liteos-ld"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78.xml"/><Relationship Id="rId7" Type="http://schemas.openxmlformats.org/officeDocument/2006/relationships/image" Target="../media/image112.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11.png"/><Relationship Id="rId5" Type="http://schemas.openxmlformats.org/officeDocument/2006/relationships/slideLayout" Target="../slideLayouts/slideLayout2.xml"/><Relationship Id="rId4" Type="http://schemas.openxmlformats.org/officeDocument/2006/relationships/tags" Target="../tags/tag79.xml"/><Relationship Id="rId9" Type="http://schemas.openxmlformats.org/officeDocument/2006/relationships/image" Target="../media/image114.png"/></Relationships>
</file>

<file path=ppt/slides/_rels/slide4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82.xml"/><Relationship Id="rId7" Type="http://schemas.openxmlformats.org/officeDocument/2006/relationships/image" Target="../media/image115.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83.xml"/><Relationship Id="rId9" Type="http://schemas.openxmlformats.org/officeDocument/2006/relationships/image" Target="../media/image117.png"/></Relationships>
</file>

<file path=ppt/slides/_rels/slide4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86.xml"/><Relationship Id="rId7" Type="http://schemas.openxmlformats.org/officeDocument/2006/relationships/image" Target="../media/image112.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11.png"/><Relationship Id="rId5" Type="http://schemas.openxmlformats.org/officeDocument/2006/relationships/slideLayout" Target="../slideLayouts/slideLayout2.xml"/><Relationship Id="rId4" Type="http://schemas.openxmlformats.org/officeDocument/2006/relationships/tags" Target="../tags/tag87.xml"/><Relationship Id="rId9"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4.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4.xml"/><Relationship Id="rId1" Type="http://schemas.openxmlformats.org/officeDocument/2006/relationships/tags" Target="../tags/tag2.xml"/><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122.pn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0.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91.xml"/><Relationship Id="rId7" Type="http://schemas.openxmlformats.org/officeDocument/2006/relationships/image" Target="../media/image112.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11.png"/><Relationship Id="rId5" Type="http://schemas.openxmlformats.org/officeDocument/2006/relationships/slideLayout" Target="../slideLayouts/slideLayout2.xml"/><Relationship Id="rId4" Type="http://schemas.openxmlformats.org/officeDocument/2006/relationships/tags" Target="../tags/tag92.xml"/><Relationship Id="rId9" Type="http://schemas.openxmlformats.org/officeDocument/2006/relationships/image" Target="../media/image114.png"/></Relationships>
</file>

<file path=ppt/slides/_rels/slide53.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slideLayout" Target="../slideLayouts/slideLayout11.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tags" Target="../tags/tag104.xml"/><Relationship Id="rId2" Type="http://schemas.openxmlformats.org/officeDocument/2006/relationships/tags" Target="../tags/tag94.xml"/><Relationship Id="rId16" Type="http://schemas.openxmlformats.org/officeDocument/2006/relationships/image" Target="../media/image129.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image" Target="../media/image128.png"/><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127.png"/></Relationships>
</file>

<file path=ppt/slides/_rels/slide54.xml.rels><?xml version="1.0" encoding="UTF-8" standalone="yes"?>
<Relationships xmlns="http://schemas.openxmlformats.org/package/2006/relationships"><Relationship Id="rId8" Type="http://schemas.openxmlformats.org/officeDocument/2006/relationships/tags" Target="../tags/tag112.xml"/><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image" Target="../media/image131.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image" Target="../media/image130.png"/><Relationship Id="rId5" Type="http://schemas.openxmlformats.org/officeDocument/2006/relationships/tags" Target="../tags/tag109.xml"/><Relationship Id="rId10" Type="http://schemas.openxmlformats.org/officeDocument/2006/relationships/image" Target="../media/image127.png"/><Relationship Id="rId4" Type="http://schemas.openxmlformats.org/officeDocument/2006/relationships/tags" Target="../tags/tag108.xml"/><Relationship Id="rId9"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image" Target="../media/image127.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slideLayout" Target="../slideLayouts/slideLayout14.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image" Target="../media/image133.png"/><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image" Target="../media/image132.png"/></Relationships>
</file>

<file path=ppt/slides/_rels/slide5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126.xml"/><Relationship Id="rId7" Type="http://schemas.openxmlformats.org/officeDocument/2006/relationships/image" Target="../media/image112.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11.png"/><Relationship Id="rId5" Type="http://schemas.openxmlformats.org/officeDocument/2006/relationships/slideLayout" Target="../slideLayouts/slideLayout14.xml"/><Relationship Id="rId4" Type="http://schemas.openxmlformats.org/officeDocument/2006/relationships/tags" Target="../tags/tag127.xml"/><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36.png"/><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130.xml"/><Relationship Id="rId7" Type="http://schemas.openxmlformats.org/officeDocument/2006/relationships/image" Target="../media/image138.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37.png"/><Relationship Id="rId5" Type="http://schemas.openxmlformats.org/officeDocument/2006/relationships/slideLayout" Target="../slideLayouts/slideLayout2.xml"/><Relationship Id="rId4" Type="http://schemas.openxmlformats.org/officeDocument/2006/relationships/tags" Target="../tags/tag131.xml"/></Relationships>
</file>

<file path=ppt/slides/_rels/slide5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4.xml"/><Relationship Id="rId1" Type="http://schemas.openxmlformats.org/officeDocument/2006/relationships/tags" Target="../tags/tag3.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tags" Target="../tags/tag134.xml"/><Relationship Id="rId7" Type="http://schemas.openxmlformats.org/officeDocument/2006/relationships/image" Target="../media/image138.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37.png"/><Relationship Id="rId5" Type="http://schemas.openxmlformats.org/officeDocument/2006/relationships/slideLayout" Target="../slideLayouts/slideLayout2.xml"/><Relationship Id="rId4" Type="http://schemas.openxmlformats.org/officeDocument/2006/relationships/tags" Target="../tags/tag135.xml"/></Relationships>
</file>

<file path=ppt/slides/_rels/slide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4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notesSlide" Target="../notesSlides/notesSlide19.xml"/></Relationships>
</file>

<file path=ppt/slides/_rels/slide6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tags" Target="../tags/tag140.xml"/><Relationship Id="rId7" Type="http://schemas.openxmlformats.org/officeDocument/2006/relationships/image" Target="../media/image147.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slideLayout" Target="../slideLayouts/slideLayout2.xml"/><Relationship Id="rId5" Type="http://schemas.openxmlformats.org/officeDocument/2006/relationships/tags" Target="../tags/tag142.xml"/><Relationship Id="rId4" Type="http://schemas.openxmlformats.org/officeDocument/2006/relationships/tags" Target="../tags/tag141.xml"/><Relationship Id="rId9" Type="http://schemas.openxmlformats.org/officeDocument/2006/relationships/image" Target="../media/image149.png"/></Relationships>
</file>

<file path=ppt/slides/_rels/slide6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slideLayout" Target="../slideLayouts/slideLayout2.xml"/><Relationship Id="rId1" Type="http://schemas.openxmlformats.org/officeDocument/2006/relationships/tags" Target="../tags/tag143.xml"/><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3" Type="http://schemas.openxmlformats.org/officeDocument/2006/relationships/tags" Target="../tags/tag146.xml"/><Relationship Id="rId7" Type="http://schemas.openxmlformats.org/officeDocument/2006/relationships/image" Target="../media/image154.png"/><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18" Type="http://schemas.openxmlformats.org/officeDocument/2006/relationships/image" Target="../media/image155.png"/><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image" Target="../media/image153.png"/><Relationship Id="rId2" Type="http://schemas.openxmlformats.org/officeDocument/2006/relationships/tags" Target="../tags/tag148.xml"/><Relationship Id="rId16" Type="http://schemas.openxmlformats.org/officeDocument/2006/relationships/slideLayout" Target="../slideLayouts/slideLayout1.xml"/><Relationship Id="rId20" Type="http://schemas.openxmlformats.org/officeDocument/2006/relationships/image" Target="../media/image157.png"/><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5" Type="http://schemas.openxmlformats.org/officeDocument/2006/relationships/tags" Target="../tags/tag161.xml"/><Relationship Id="rId10" Type="http://schemas.openxmlformats.org/officeDocument/2006/relationships/tags" Target="../tags/tag156.xml"/><Relationship Id="rId19" Type="http://schemas.openxmlformats.org/officeDocument/2006/relationships/image" Target="../media/image156.png"/><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tags" Target="../tags/tag160.xml"/></Relationships>
</file>

<file path=ppt/slides/_rels/slide6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3.xml"/><Relationship Id="rId4" Type="http://schemas.openxmlformats.org/officeDocument/2006/relationships/image" Target="../media/image167.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6.xml"/><Relationship Id="rId7" Type="http://schemas.openxmlformats.org/officeDocument/2006/relationships/image" Target="../media/image25.bin"/><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slideLayout" Target="../slideLayouts/slideLayout11.xml"/><Relationship Id="rId5" Type="http://schemas.openxmlformats.org/officeDocument/2006/relationships/tags" Target="../tags/tag8.xml"/><Relationship Id="rId4"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27.png"/><Relationship Id="rId4"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810585"/>
            <a:ext cx="10945216" cy="864096"/>
          </a:xfrm>
        </p:spPr>
        <p:txBody>
          <a:bodyPr vert="horz" wrap="square" lIns="121920" tIns="60960" rIns="121920" bIns="60960" numCol="1" anchor="t" anchorCtr="0"/>
          <a:lstStyle/>
          <a:p>
            <a:pPr lvl="0" algn="ctr"/>
            <a:r>
              <a:rPr lang="zh-CN" altLang="en-US" sz="4800" dirty="0">
                <a:solidFill>
                  <a:srgbClr val="254061"/>
                </a:solidFill>
                <a:effectLst>
                  <a:outerShdw blurRad="38100" dist="38100" dir="2700000" algn="tl">
                    <a:srgbClr val="000000">
                      <a:alpha val="43137"/>
                    </a:srgbClr>
                  </a:outerShdw>
                </a:effectLst>
                <a:latin typeface="微软雅黑"/>
                <a:ea typeface="微软雅黑"/>
              </a:rPr>
              <a:t>缺页异常</a:t>
            </a:r>
            <a:br>
              <a:rPr lang="zh-CN" altLang="en-US" sz="4800" dirty="0">
                <a:solidFill>
                  <a:srgbClr val="254061"/>
                </a:solidFill>
                <a:effectLst>
                  <a:outerShdw blurRad="38100" dist="38100" dir="2700000" algn="tl">
                    <a:srgbClr val="000000">
                      <a:alpha val="43137"/>
                    </a:srgbClr>
                  </a:outerShdw>
                </a:effectLst>
                <a:latin typeface="微软雅黑"/>
                <a:ea typeface="微软雅黑"/>
              </a:rPr>
            </a:b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6/7/2023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
        <p:nvSpPr>
          <p:cNvPr id="10" name="文本框 9">
            <a:extLst>
              <a:ext uri="{FF2B5EF4-FFF2-40B4-BE49-F238E27FC236}">
                <a16:creationId xmlns:a16="http://schemas.microsoft.com/office/drawing/2014/main" id="{215A8354-C760-F9F7-D03E-D3105F853CCC}"/>
              </a:ext>
            </a:extLst>
          </p:cNvPr>
          <p:cNvSpPr txBox="1"/>
          <p:nvPr/>
        </p:nvSpPr>
        <p:spPr>
          <a:xfrm>
            <a:off x="6346371" y="3059668"/>
            <a:ext cx="6096000" cy="369332"/>
          </a:xfrm>
          <a:prstGeom prst="rect">
            <a:avLst/>
          </a:prstGeom>
          <a:noFill/>
        </p:spPr>
        <p:txBody>
          <a:bodyPr wrap="square">
            <a:spAutoFit/>
          </a:bodyPr>
          <a:lstStyle/>
          <a:p>
            <a:r>
              <a:rPr lang="zh-CN" altLang="en-US" dirty="0"/>
              <a:t>演讲人：张馨木 张婷婷 赵可骞 郑若楠 卫苏逸 蔡思盈</a:t>
            </a:r>
          </a:p>
        </p:txBody>
      </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4113212" y="194696"/>
            <a:ext cx="3965575" cy="632375"/>
            <a:chOff x="4296280" y="501924"/>
            <a:chExt cx="3968144" cy="677682"/>
          </a:xfrm>
        </p:grpSpPr>
        <p:sp>
          <p:nvSpPr>
            <p:cNvPr id="57" name="文本框 56"/>
            <p:cNvSpPr txBox="1"/>
            <p:nvPr/>
          </p:nvSpPr>
          <p:spPr>
            <a:xfrm>
              <a:off x="4956913" y="501924"/>
              <a:ext cx="2646878" cy="49335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主要函数</a:t>
              </a:r>
            </a:p>
          </p:txBody>
        </p:sp>
        <p:sp>
          <p:nvSpPr>
            <p:cNvPr id="58" name="矩形 57"/>
            <p:cNvSpPr/>
            <p:nvPr/>
          </p:nvSpPr>
          <p:spPr>
            <a:xfrm>
              <a:off x="4296280" y="908769"/>
              <a:ext cx="3968144" cy="2708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Functions</a:t>
              </a:r>
            </a:p>
          </p:txBody>
        </p:sp>
      </p:grpSp>
      <p:sp>
        <p:nvSpPr>
          <p:cNvPr id="19" name="矩形: 圆角 2"/>
          <p:cNvSpPr/>
          <p:nvPr/>
        </p:nvSpPr>
        <p:spPr>
          <a:xfrm>
            <a:off x="9708515" y="2386938"/>
            <a:ext cx="2402205"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20" name="文本框2"/>
          <p:cNvSpPr/>
          <p:nvPr/>
        </p:nvSpPr>
        <p:spPr>
          <a:xfrm>
            <a:off x="9915525" y="2442818"/>
            <a:ext cx="1973580" cy="506730"/>
          </a:xfrm>
          <a:prstGeom prst="rect">
            <a:avLst/>
          </a:prstGeom>
        </p:spPr>
        <p:txBody>
          <a:bodyPr wrap="square">
            <a:spAutoFit/>
          </a:bodyPr>
          <a:lstStyle/>
          <a:p>
            <a:pPr lvl="0" algn="ctr">
              <a:lnSpc>
                <a:spcPct val="150000"/>
              </a:lnSpc>
              <a:spcBef>
                <a:spcPts val="2950"/>
              </a:spcBef>
              <a:defRPr/>
            </a:pPr>
            <a:r>
              <a:rPr lang="en-US" altLang="zh-CN" dirty="0" err="1">
                <a:solidFill>
                  <a:srgbClr val="24487D"/>
                </a:solidFill>
                <a:latin typeface="汉仪粗简黑简" panose="00020600040101010101" charset="-122"/>
                <a:ea typeface="汉仪粗简黑简" panose="00020600040101010101" charset="-122"/>
                <a:cs typeface="+mn-ea"/>
                <a:sym typeface="+mn-lt"/>
              </a:rPr>
              <a:t>LOS_Mmap</a:t>
            </a:r>
          </a:p>
        </p:txBody>
      </p:sp>
      <p:sp>
        <p:nvSpPr>
          <p:cNvPr id="18" name="矩形: 圆角 4"/>
          <p:cNvSpPr/>
          <p:nvPr/>
        </p:nvSpPr>
        <p:spPr>
          <a:xfrm>
            <a:off x="9708515" y="3221328"/>
            <a:ext cx="2439035"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汉仪粗简黑简" panose="00020600040101010101" charset="-122"/>
                <a:ea typeface="汉仪粗简黑简" panose="00020600040101010101" charset="-122"/>
                <a:cs typeface="+mn-ea"/>
                <a:sym typeface="+mn-lt"/>
              </a:rPr>
              <a:t>OsVfsFileMmap</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ea"/>
                <a:sym typeface="+mn-lt"/>
              </a:rPr>
              <a:t>OsNamedMMap</a:t>
            </a:r>
          </a:p>
        </p:txBody>
      </p:sp>
      <p:sp>
        <p:nvSpPr>
          <p:cNvPr id="23" name="矩形: 圆角 2"/>
          <p:cNvSpPr/>
          <p:nvPr/>
        </p:nvSpPr>
        <p:spPr>
          <a:xfrm>
            <a:off x="9708515" y="4055718"/>
            <a:ext cx="243967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2" name="矩形: 圆角 1"/>
          <p:cNvSpPr/>
          <p:nvPr/>
        </p:nvSpPr>
        <p:spPr>
          <a:xfrm>
            <a:off x="5922885" y="2374238"/>
            <a:ext cx="10922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 name="矩形: 圆角 2"/>
          <p:cNvSpPr/>
          <p:nvPr/>
        </p:nvSpPr>
        <p:spPr>
          <a:xfrm>
            <a:off x="7082790" y="2375508"/>
            <a:ext cx="254762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4" name="矩形: 圆角 3"/>
          <p:cNvSpPr/>
          <p:nvPr/>
        </p:nvSpPr>
        <p:spPr>
          <a:xfrm>
            <a:off x="5922885" y="3221328"/>
            <a:ext cx="10922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5" name="矩形: 圆角 4"/>
          <p:cNvSpPr/>
          <p:nvPr/>
        </p:nvSpPr>
        <p:spPr>
          <a:xfrm>
            <a:off x="7082790" y="3221328"/>
            <a:ext cx="2546985"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6" name="矩形: 圆角 5"/>
          <p:cNvSpPr/>
          <p:nvPr/>
        </p:nvSpPr>
        <p:spPr>
          <a:xfrm>
            <a:off x="5905105" y="4018888"/>
            <a:ext cx="10922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10" name="文本框1"/>
          <p:cNvSpPr txBox="1"/>
          <p:nvPr/>
        </p:nvSpPr>
        <p:spPr>
          <a:xfrm>
            <a:off x="6309600" y="2520923"/>
            <a:ext cx="319405" cy="3695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1</a:t>
            </a:r>
          </a:p>
        </p:txBody>
      </p:sp>
      <p:sp>
        <p:nvSpPr>
          <p:cNvPr id="11" name="文本框1"/>
          <p:cNvSpPr txBox="1"/>
          <p:nvPr/>
        </p:nvSpPr>
        <p:spPr>
          <a:xfrm>
            <a:off x="6309600" y="3367378"/>
            <a:ext cx="319405" cy="3695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2</a:t>
            </a:r>
          </a:p>
        </p:txBody>
      </p:sp>
      <p:sp>
        <p:nvSpPr>
          <p:cNvPr id="12" name="文本框1"/>
          <p:cNvSpPr txBox="1"/>
          <p:nvPr/>
        </p:nvSpPr>
        <p:spPr>
          <a:xfrm>
            <a:off x="6291185" y="4164938"/>
            <a:ext cx="319405" cy="36957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3</a:t>
            </a:r>
          </a:p>
        </p:txBody>
      </p:sp>
      <p:sp>
        <p:nvSpPr>
          <p:cNvPr id="14" name="文本框2"/>
          <p:cNvSpPr/>
          <p:nvPr/>
        </p:nvSpPr>
        <p:spPr>
          <a:xfrm>
            <a:off x="7470140" y="2444723"/>
            <a:ext cx="1845945" cy="506730"/>
          </a:xfrm>
          <a:prstGeom prst="rect">
            <a:avLst/>
          </a:prstGeom>
        </p:spPr>
        <p:txBody>
          <a:bodyPr wrap="square">
            <a:spAutoFit/>
          </a:bodyPr>
          <a:lstStyle/>
          <a:p>
            <a:pPr lvl="0">
              <a:lnSpc>
                <a:spcPct val="150000"/>
              </a:lnSpc>
              <a:spcBef>
                <a:spcPts val="2950"/>
              </a:spcBef>
              <a:defRPr/>
            </a:pPr>
            <a:r>
              <a:rPr lang="en-US" altLang="zh-CN" dirty="0" err="1">
                <a:solidFill>
                  <a:srgbClr val="24487D"/>
                </a:solidFill>
                <a:latin typeface="汉仪粗简黑简" panose="00020600040101010101" charset="-122"/>
                <a:ea typeface="汉仪粗简黑简" panose="00020600040101010101" charset="-122"/>
                <a:cs typeface="+mn-ea"/>
                <a:sym typeface="+mn-lt"/>
              </a:rPr>
              <a:t>mmap</a:t>
            </a:r>
            <a:r>
              <a:rPr lang="zh-CN" altLang="en-US" dirty="0" err="1">
                <a:solidFill>
                  <a:srgbClr val="24487D"/>
                </a:solidFill>
                <a:latin typeface="汉仪粗简黑简" panose="00020600040101010101" charset="-122"/>
                <a:ea typeface="汉仪粗简黑简" panose="00020600040101010101" charset="-122"/>
                <a:cs typeface="+mn-ea"/>
                <a:sym typeface="+mn-lt"/>
              </a:rPr>
              <a:t>系统调用</a:t>
            </a:r>
          </a:p>
        </p:txBody>
      </p:sp>
      <p:sp>
        <p:nvSpPr>
          <p:cNvPr id="15" name="文本框2"/>
          <p:cNvSpPr/>
          <p:nvPr/>
        </p:nvSpPr>
        <p:spPr>
          <a:xfrm>
            <a:off x="7800340" y="3258158"/>
            <a:ext cx="1112520" cy="591820"/>
          </a:xfrm>
          <a:prstGeom prst="rect">
            <a:avLst/>
          </a:prstGeom>
        </p:spPr>
        <p:txBody>
          <a:bodyPr wrap="square">
            <a:noAutofit/>
          </a:bodyPr>
          <a:lstStyle/>
          <a:p>
            <a:pPr lvl="0" algn="ctr">
              <a:lnSpc>
                <a:spcPct val="150000"/>
              </a:lnSpc>
              <a:spcBef>
                <a:spcPts val="2950"/>
              </a:spcBef>
              <a:defRPr/>
            </a:pPr>
            <a:r>
              <a:rPr lang="zh-CN" altLang="en-US" dirty="0" err="1">
                <a:solidFill>
                  <a:prstClr val="white"/>
                </a:solidFill>
                <a:latin typeface="汉仪粗简黑简" panose="00020600040101010101" charset="-122"/>
                <a:ea typeface="汉仪粗简黑简" panose="00020600040101010101" charset="-122"/>
                <a:cs typeface="+mn-ea"/>
                <a:sym typeface="+mn-lt"/>
              </a:rPr>
              <a:t>有名映射</a:t>
            </a:r>
          </a:p>
        </p:txBody>
      </p:sp>
      <p:sp>
        <p:nvSpPr>
          <p:cNvPr id="22" name="矩形: 圆角 2"/>
          <p:cNvSpPr/>
          <p:nvPr/>
        </p:nvSpPr>
        <p:spPr>
          <a:xfrm>
            <a:off x="7094220" y="4053813"/>
            <a:ext cx="2524125"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24" name="文本框2"/>
          <p:cNvSpPr/>
          <p:nvPr/>
        </p:nvSpPr>
        <p:spPr>
          <a:xfrm>
            <a:off x="7568565" y="4116678"/>
            <a:ext cx="1565275" cy="506730"/>
          </a:xfrm>
          <a:prstGeom prst="rect">
            <a:avLst/>
          </a:prstGeom>
        </p:spPr>
        <p:txBody>
          <a:bodyPr wrap="square">
            <a:spAutoFit/>
          </a:bodyPr>
          <a:lstStyle/>
          <a:p>
            <a:pPr lvl="0" algn="ctr">
              <a:lnSpc>
                <a:spcPct val="150000"/>
              </a:lnSpc>
              <a:spcBef>
                <a:spcPts val="2950"/>
              </a:spcBef>
              <a:defRPr/>
            </a:pPr>
            <a:r>
              <a:rPr lang="zh-CN" altLang="en-US" dirty="0" err="1">
                <a:solidFill>
                  <a:srgbClr val="24487D"/>
                </a:solidFill>
                <a:latin typeface="汉仪粗简黑简" panose="00020600040101010101" charset="-122"/>
                <a:ea typeface="汉仪粗简黑简" panose="00020600040101010101" charset="-122"/>
                <a:cs typeface="+mn-ea"/>
                <a:sym typeface="+mn-lt"/>
              </a:rPr>
              <a:t>匿名映射</a:t>
            </a:r>
          </a:p>
        </p:txBody>
      </p:sp>
      <p:sp>
        <p:nvSpPr>
          <p:cNvPr id="28" name="文本框2"/>
          <p:cNvSpPr/>
          <p:nvPr/>
        </p:nvSpPr>
        <p:spPr>
          <a:xfrm>
            <a:off x="9650730" y="4270348"/>
            <a:ext cx="2541270" cy="354965"/>
          </a:xfrm>
          <a:prstGeom prst="rect">
            <a:avLst/>
          </a:prstGeom>
        </p:spPr>
        <p:txBody>
          <a:bodyPr wrap="square">
            <a:noAutofit/>
          </a:bodyPr>
          <a:lstStyle/>
          <a:p>
            <a:pPr lvl="0" algn="ctr">
              <a:lnSpc>
                <a:spcPct val="10000"/>
              </a:lnSpc>
              <a:spcBef>
                <a:spcPts val="2950"/>
              </a:spcBef>
              <a:defRPr/>
            </a:pPr>
            <a:endParaRPr lang="en-US" altLang="zh-CN" dirty="0" err="1">
              <a:solidFill>
                <a:srgbClr val="24487D"/>
              </a:solidFill>
              <a:latin typeface="汉仪粗简黑简" panose="00020600040101010101" charset="-122"/>
              <a:ea typeface="汉仪粗简黑简" panose="00020600040101010101" charset="-122"/>
              <a:cs typeface="+mn-ea"/>
              <a:sym typeface="+mn-lt"/>
            </a:endParaRPr>
          </a:p>
        </p:txBody>
      </p:sp>
      <p:sp>
        <p:nvSpPr>
          <p:cNvPr id="9" name="矩形: 圆角 4"/>
          <p:cNvSpPr/>
          <p:nvPr/>
        </p:nvSpPr>
        <p:spPr>
          <a:xfrm>
            <a:off x="9703435" y="4890108"/>
            <a:ext cx="246888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dirty="0">
                <a:ln>
                  <a:noFill/>
                </a:ln>
                <a:solidFill>
                  <a:schemeClr val="bg1"/>
                </a:solidFill>
                <a:effectLst/>
                <a:uLnTx/>
                <a:uFillTx/>
                <a:latin typeface="汉仪粗简黑简" panose="00020600040101010101" charset="-122"/>
                <a:ea typeface="汉仪粗简黑简" panose="00020600040101010101" charset="-122"/>
                <a:cs typeface="+mn-ea"/>
                <a:sym typeface="+mn-lt"/>
              </a:rPr>
              <a:t>LOS_DmaMemAlloc</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ea"/>
                <a:sym typeface="+mn-lt"/>
              </a:rPr>
              <a:t>LOS_DmaMemFree</a:t>
            </a:r>
          </a:p>
        </p:txBody>
      </p:sp>
      <p:sp>
        <p:nvSpPr>
          <p:cNvPr id="13" name="矩形: 圆角 3"/>
          <p:cNvSpPr/>
          <p:nvPr/>
        </p:nvSpPr>
        <p:spPr>
          <a:xfrm>
            <a:off x="5917805" y="4890108"/>
            <a:ext cx="10922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16" name="矩形: 圆角 4"/>
          <p:cNvSpPr/>
          <p:nvPr/>
        </p:nvSpPr>
        <p:spPr>
          <a:xfrm>
            <a:off x="7077710" y="4890108"/>
            <a:ext cx="2546985"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17" name="文本框1"/>
          <p:cNvSpPr txBox="1"/>
          <p:nvPr/>
        </p:nvSpPr>
        <p:spPr>
          <a:xfrm>
            <a:off x="6306108" y="5036158"/>
            <a:ext cx="316230" cy="36830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4</a:t>
            </a:r>
          </a:p>
        </p:txBody>
      </p:sp>
      <p:sp>
        <p:nvSpPr>
          <p:cNvPr id="21" name="文本框2"/>
          <p:cNvSpPr/>
          <p:nvPr/>
        </p:nvSpPr>
        <p:spPr>
          <a:xfrm>
            <a:off x="7237095" y="4925033"/>
            <a:ext cx="2316480" cy="591820"/>
          </a:xfrm>
          <a:prstGeom prst="rect">
            <a:avLst/>
          </a:prstGeom>
        </p:spPr>
        <p:txBody>
          <a:bodyPr wrap="square">
            <a:noAutofit/>
          </a:bodyPr>
          <a:lstStyle/>
          <a:p>
            <a:pPr lvl="0" algn="ctr">
              <a:lnSpc>
                <a:spcPct val="150000"/>
              </a:lnSpc>
              <a:spcBef>
                <a:spcPts val="2950"/>
              </a:spcBef>
              <a:defRPr/>
            </a:pPr>
            <a:r>
              <a:rPr lang="zh-CN" altLang="en-US" dirty="0" err="1">
                <a:solidFill>
                  <a:prstClr val="white"/>
                </a:solidFill>
                <a:latin typeface="汉仪粗简黑简" panose="00020600040101010101" charset="-122"/>
                <a:ea typeface="汉仪粗简黑简" panose="00020600040101010101" charset="-122"/>
                <a:cs typeface="+mn-ea"/>
                <a:sym typeface="+mn-lt"/>
              </a:rPr>
              <a:t>设备映射</a:t>
            </a:r>
            <a:r>
              <a:rPr lang="en-US" altLang="zh-CN" dirty="0" err="1">
                <a:solidFill>
                  <a:prstClr val="white"/>
                </a:solidFill>
                <a:latin typeface="汉仪粗简黑简" panose="00020600040101010101" charset="-122"/>
                <a:ea typeface="汉仪粗简黑简" panose="00020600040101010101" charset="-122"/>
                <a:cs typeface="+mn-ea"/>
                <a:sym typeface="+mn-lt"/>
              </a:rPr>
              <a:t>——DMA</a:t>
            </a:r>
          </a:p>
        </p:txBody>
      </p:sp>
      <p:sp>
        <p:nvSpPr>
          <p:cNvPr id="27" name="文本框 26"/>
          <p:cNvSpPr txBox="1"/>
          <p:nvPr/>
        </p:nvSpPr>
        <p:spPr>
          <a:xfrm>
            <a:off x="9944735" y="4201768"/>
            <a:ext cx="1917065" cy="368300"/>
          </a:xfrm>
          <a:prstGeom prst="rect">
            <a:avLst/>
          </a:prstGeom>
          <a:noFill/>
        </p:spPr>
        <p:txBody>
          <a:bodyPr wrap="square" rtlCol="0">
            <a:spAutoFit/>
          </a:bodyPr>
          <a:lstStyle/>
          <a:p>
            <a:pPr algn="ctr"/>
            <a:r>
              <a:rPr lang="en-US" altLang="zh-CN" dirty="0" err="1">
                <a:solidFill>
                  <a:srgbClr val="24487D"/>
                </a:solidFill>
                <a:latin typeface="汉仪粗简黑简" panose="00020600040101010101" charset="-122"/>
                <a:ea typeface="汉仪粗简黑简" panose="00020600040101010101" charset="-122"/>
                <a:cs typeface="+mn-ea"/>
                <a:sym typeface="+mn-lt"/>
              </a:rPr>
              <a:t>OsAnonMMap</a:t>
            </a:r>
            <a:endParaRPr lang="zh-CN" altLang="en-US"/>
          </a:p>
        </p:txBody>
      </p:sp>
      <p:pic>
        <p:nvPicPr>
          <p:cNvPr id="25" name="图片 24">
            <a:extLst>
              <a:ext uri="{FF2B5EF4-FFF2-40B4-BE49-F238E27FC236}">
                <a16:creationId xmlns:a16="http://schemas.microsoft.com/office/drawing/2014/main" id="{D48F86FF-0CC3-4CD8-B96E-703FC6D31FAA}"/>
              </a:ext>
            </a:extLst>
          </p:cNvPr>
          <p:cNvPicPr>
            <a:picLocks noChangeAspect="1"/>
          </p:cNvPicPr>
          <p:nvPr/>
        </p:nvPicPr>
        <p:blipFill>
          <a:blip r:embed="rId2"/>
          <a:stretch>
            <a:fillRect/>
          </a:stretch>
        </p:blipFill>
        <p:spPr>
          <a:xfrm>
            <a:off x="161848" y="2365084"/>
            <a:ext cx="5355590" cy="29697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文本框 56"/>
          <p:cNvSpPr txBox="1"/>
          <p:nvPr/>
        </p:nvSpPr>
        <p:spPr>
          <a:xfrm>
            <a:off x="431165" y="0"/>
            <a:ext cx="11177270" cy="64516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rgbClr val="24487D"/>
                </a:solidFill>
                <a:latin typeface="汉仪粗简黑简" panose="00020600040101010101" charset="-122"/>
                <a:ea typeface="汉仪粗简黑简" panose="00020600040101010101" charset="-122"/>
                <a:cs typeface="+mn-ea"/>
                <a:sym typeface="+mn-lt"/>
              </a:rPr>
              <a:t>VADDR_T LOS_MMap(VADDR_T vaddr, size_t len, unsigned prot, unsigned long flags, int fd, unsigned long pgoff)</a:t>
            </a:r>
          </a:p>
        </p:txBody>
      </p:sp>
      <p:pic>
        <p:nvPicPr>
          <p:cNvPr id="4" name="图片 3"/>
          <p:cNvPicPr>
            <a:picLocks noChangeAspect="1"/>
          </p:cNvPicPr>
          <p:nvPr>
            <p:custDataLst>
              <p:tags r:id="rId1"/>
            </p:custDataLst>
          </p:nvPr>
        </p:nvPicPr>
        <p:blipFill>
          <a:blip r:embed="rId6"/>
          <a:stretch>
            <a:fillRect/>
          </a:stretch>
        </p:blipFill>
        <p:spPr>
          <a:xfrm>
            <a:off x="0" y="2492375"/>
            <a:ext cx="6009640" cy="4136390"/>
          </a:xfrm>
          <a:prstGeom prst="rect">
            <a:avLst/>
          </a:prstGeom>
        </p:spPr>
      </p:pic>
      <p:pic>
        <p:nvPicPr>
          <p:cNvPr id="5" name="图片 4"/>
          <p:cNvPicPr>
            <a:picLocks noChangeAspect="1"/>
          </p:cNvPicPr>
          <p:nvPr>
            <p:custDataLst>
              <p:tags r:id="rId2"/>
            </p:custDataLst>
          </p:nvPr>
        </p:nvPicPr>
        <p:blipFill>
          <a:blip r:embed="rId7"/>
          <a:stretch>
            <a:fillRect/>
          </a:stretch>
        </p:blipFill>
        <p:spPr>
          <a:xfrm>
            <a:off x="6096000" y="1377950"/>
            <a:ext cx="5910580" cy="2176780"/>
          </a:xfrm>
          <a:prstGeom prst="rect">
            <a:avLst/>
          </a:prstGeom>
        </p:spPr>
      </p:pic>
      <p:sp>
        <p:nvSpPr>
          <p:cNvPr id="32" name="矩形 31"/>
          <p:cNvSpPr/>
          <p:nvPr>
            <p:custDataLst>
              <p:tags r:id="rId3"/>
            </p:custDataLst>
          </p:nvPr>
        </p:nvSpPr>
        <p:spPr>
          <a:xfrm>
            <a:off x="6096000" y="3601085"/>
            <a:ext cx="5982970" cy="3027680"/>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LOS_MMap</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主要逻辑</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1</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、参数检查</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2</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、如有名映射获取文件描述符和状态，并进行权限检查</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3</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、获取保护虚拟地址空间的互斥量regionMux，如果虚拟地址在堆区则解除之前的映射关系并释放物理页跳到步骤</a:t>
            </a:r>
            <a:r>
              <a:rPr kumimoji="0" lang="en-US" altLang="zh-CN"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5</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，若不在堆区则分配线性区</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4</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、进行有名映射或者匿名映射</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5</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、释放</a:t>
            </a:r>
            <a:r>
              <a:rPr kumimoji="0" lang="en-US" altLang="zh-CN"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regionMux</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，返回线性区基地址</a:t>
            </a: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pic>
        <p:nvPicPr>
          <p:cNvPr id="2" name="图片 1"/>
          <p:cNvPicPr>
            <a:picLocks noChangeAspect="1"/>
          </p:cNvPicPr>
          <p:nvPr>
            <p:custDataLst>
              <p:tags r:id="rId4"/>
            </p:custDataLst>
          </p:nvPr>
        </p:nvPicPr>
        <p:blipFill>
          <a:blip r:embed="rId8"/>
          <a:stretch>
            <a:fillRect/>
          </a:stretch>
        </p:blipFill>
        <p:spPr>
          <a:xfrm>
            <a:off x="-6350" y="593090"/>
            <a:ext cx="6190615" cy="1837690"/>
          </a:xfrm>
          <a:prstGeom prst="rect">
            <a:avLst/>
          </a:prstGeom>
        </p:spPr>
      </p:pic>
      <p:sp>
        <p:nvSpPr>
          <p:cNvPr id="7" name="文本框 6">
            <a:extLst>
              <a:ext uri="{FF2B5EF4-FFF2-40B4-BE49-F238E27FC236}">
                <a16:creationId xmlns:a16="http://schemas.microsoft.com/office/drawing/2014/main" id="{E017B295-2876-4FB2-9CF1-1585C2EC644B}"/>
              </a:ext>
            </a:extLst>
          </p:cNvPr>
          <p:cNvSpPr txBox="1"/>
          <p:nvPr/>
        </p:nvSpPr>
        <p:spPr>
          <a:xfrm>
            <a:off x="11421558" y="-1"/>
            <a:ext cx="971670" cy="369332"/>
          </a:xfrm>
          <a:prstGeom prst="rect">
            <a:avLst/>
          </a:prstGeom>
          <a:noFill/>
        </p:spPr>
        <p:txBody>
          <a:bodyPr wrap="square" rtlCol="0">
            <a:spAutoFit/>
          </a:bodyPr>
          <a:lstStyle/>
          <a:p>
            <a:r>
              <a:rPr lang="zh-CN" altLang="en-US" dirty="0"/>
              <a:t>赵可骞</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431165" y="502920"/>
            <a:ext cx="11177270" cy="645160"/>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rgbClr val="24487D"/>
                </a:solidFill>
                <a:latin typeface="汉仪粗简黑简" panose="00020600040101010101" charset="-122"/>
                <a:ea typeface="汉仪粗简黑简" panose="00020600040101010101" charset="-122"/>
                <a:cs typeface="+mn-ea"/>
                <a:sym typeface="+mn-lt"/>
              </a:rPr>
              <a:t>VADDR_T LOS_MMap(VADDR_T vaddr, size_t len, unsigned prot, unsigned long flags, int fd, unsigned long pgoff)</a:t>
            </a:r>
          </a:p>
        </p:txBody>
      </p:sp>
      <p:pic>
        <p:nvPicPr>
          <p:cNvPr id="5" name="图片 4"/>
          <p:cNvPicPr>
            <a:picLocks noChangeAspect="1"/>
          </p:cNvPicPr>
          <p:nvPr>
            <p:custDataLst>
              <p:tags r:id="rId2"/>
            </p:custDataLst>
          </p:nvPr>
        </p:nvPicPr>
        <p:blipFill>
          <a:blip r:embed="rId9"/>
          <a:srcRect r="37237" b="61756"/>
          <a:stretch>
            <a:fillRect/>
          </a:stretch>
        </p:blipFill>
        <p:spPr>
          <a:xfrm>
            <a:off x="508000" y="1988185"/>
            <a:ext cx="5805805" cy="1303020"/>
          </a:xfrm>
          <a:prstGeom prst="rect">
            <a:avLst/>
          </a:prstGeom>
        </p:spPr>
      </p:pic>
      <p:sp>
        <p:nvSpPr>
          <p:cNvPr id="32" name="矩形 31"/>
          <p:cNvSpPr/>
          <p:nvPr>
            <p:custDataLst>
              <p:tags r:id="rId3"/>
            </p:custDataLst>
          </p:nvPr>
        </p:nvSpPr>
        <p:spPr>
          <a:xfrm>
            <a:off x="6483985" y="1446530"/>
            <a:ext cx="5401945" cy="1461135"/>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文件映射（有名映射）</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将一个文件与一块内存建立起映射关系，对该文件进行IO操作可以绕过内核直接在用户态完成（用户态在该虚拟地址区域读写就相当于读写这个文件）。</a:t>
            </a:r>
          </a:p>
        </p:txBody>
      </p:sp>
      <p:sp>
        <p:nvSpPr>
          <p:cNvPr id="3" name="矩形 2"/>
          <p:cNvSpPr/>
          <p:nvPr>
            <p:custDataLst>
              <p:tags r:id="rId4"/>
            </p:custDataLst>
          </p:nvPr>
        </p:nvSpPr>
        <p:spPr>
          <a:xfrm>
            <a:off x="2595880" y="3631565"/>
            <a:ext cx="5360035" cy="2409825"/>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匿名映射</a:t>
            </a: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没有映射对应的相关文件，一般在用户空间需要分配一段内存来存放数据时，由内核从 swap 区获得一块物理内存页并与虚拟地址进行映射，之后用户态就可以通过操作这段虚拟地址来操作内存了。匿名文件映射最熟悉的应用场景就是动态内存分配（malloc()函数）</a:t>
            </a:r>
          </a:p>
        </p:txBody>
      </p:sp>
      <p:pic>
        <p:nvPicPr>
          <p:cNvPr id="7" name="图片 6"/>
          <p:cNvPicPr>
            <a:picLocks noChangeAspect="1"/>
          </p:cNvPicPr>
          <p:nvPr>
            <p:custDataLst>
              <p:tags r:id="rId5"/>
            </p:custDataLst>
          </p:nvPr>
        </p:nvPicPr>
        <p:blipFill>
          <a:blip r:embed="rId10"/>
          <a:srcRect t="36748" r="52528"/>
          <a:stretch>
            <a:fillRect/>
          </a:stretch>
        </p:blipFill>
        <p:spPr>
          <a:xfrm>
            <a:off x="508000" y="1148080"/>
            <a:ext cx="4037330" cy="657225"/>
          </a:xfrm>
          <a:prstGeom prst="rect">
            <a:avLst/>
          </a:prstGeom>
        </p:spPr>
      </p:pic>
      <p:cxnSp>
        <p:nvCxnSpPr>
          <p:cNvPr id="9" name="直接箭头连接符 8"/>
          <p:cNvCxnSpPr>
            <a:endCxn id="32" idx="1"/>
          </p:cNvCxnSpPr>
          <p:nvPr>
            <p:custDataLst>
              <p:tags r:id="rId6"/>
            </p:custDataLst>
          </p:nvPr>
        </p:nvCxnSpPr>
        <p:spPr>
          <a:xfrm flipV="1">
            <a:off x="6003925" y="2177415"/>
            <a:ext cx="480060" cy="18732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endCxn id="3" idx="0"/>
          </p:cNvCxnSpPr>
          <p:nvPr>
            <p:custDataLst>
              <p:tags r:id="rId7"/>
            </p:custDataLst>
          </p:nvPr>
        </p:nvCxnSpPr>
        <p:spPr>
          <a:xfrm>
            <a:off x="4685665" y="2847975"/>
            <a:ext cx="590550" cy="783590"/>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0B1DFC1-3045-4330-AEBC-DD7E8E82593D}"/>
              </a:ext>
            </a:extLst>
          </p:cNvPr>
          <p:cNvSpPr txBox="1"/>
          <p:nvPr/>
        </p:nvSpPr>
        <p:spPr>
          <a:xfrm>
            <a:off x="11421558" y="-1"/>
            <a:ext cx="971670" cy="369332"/>
          </a:xfrm>
          <a:prstGeom prst="rect">
            <a:avLst/>
          </a:prstGeom>
          <a:noFill/>
        </p:spPr>
        <p:txBody>
          <a:bodyPr wrap="square" rtlCol="0">
            <a:spAutoFit/>
          </a:bodyPr>
          <a:lstStyle/>
          <a:p>
            <a:r>
              <a:rPr lang="zh-CN" altLang="en-US" dirty="0"/>
              <a:t>赵可骞</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图片 12"/>
          <p:cNvPicPr>
            <a:picLocks noChangeAspect="1"/>
          </p:cNvPicPr>
          <p:nvPr>
            <p:custDataLst>
              <p:tags r:id="rId1"/>
            </p:custDataLst>
          </p:nvPr>
        </p:nvPicPr>
        <p:blipFill>
          <a:blip r:embed="rId13"/>
          <a:stretch>
            <a:fillRect/>
          </a:stretch>
        </p:blipFill>
        <p:spPr>
          <a:xfrm>
            <a:off x="590550" y="1182370"/>
            <a:ext cx="6544945" cy="3738245"/>
          </a:xfrm>
          <a:prstGeom prst="rect">
            <a:avLst/>
          </a:prstGeom>
        </p:spPr>
      </p:pic>
      <p:sp>
        <p:nvSpPr>
          <p:cNvPr id="17" name="文本框 16"/>
          <p:cNvSpPr txBox="1"/>
          <p:nvPr>
            <p:custDataLst>
              <p:tags r:id="rId2"/>
            </p:custDataLst>
          </p:nvPr>
        </p:nvSpPr>
        <p:spPr>
          <a:xfrm>
            <a:off x="-186055" y="307975"/>
            <a:ext cx="10288270"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STATUS_T OsNamedMMap(struct file *filep, LosVmMapRegion *region)</a:t>
            </a: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有名映射</a:t>
            </a:r>
          </a:p>
        </p:txBody>
      </p:sp>
      <p:pic>
        <p:nvPicPr>
          <p:cNvPr id="18" name="图片 17"/>
          <p:cNvPicPr>
            <a:picLocks noChangeAspect="1"/>
          </p:cNvPicPr>
          <p:nvPr>
            <p:custDataLst>
              <p:tags r:id="rId3"/>
            </p:custDataLst>
          </p:nvPr>
        </p:nvPicPr>
        <p:blipFill>
          <a:blip r:embed="rId14"/>
          <a:srcRect r="-94" b="82095"/>
          <a:stretch>
            <a:fillRect/>
          </a:stretch>
        </p:blipFill>
        <p:spPr>
          <a:xfrm>
            <a:off x="4958080" y="3614420"/>
            <a:ext cx="6741795" cy="462280"/>
          </a:xfrm>
          <a:prstGeom prst="rect">
            <a:avLst/>
          </a:prstGeom>
        </p:spPr>
      </p:pic>
      <p:sp>
        <p:nvSpPr>
          <p:cNvPr id="21" name="矩形 20"/>
          <p:cNvSpPr/>
          <p:nvPr>
            <p:custDataLst>
              <p:tags r:id="rId4"/>
            </p:custDataLst>
          </p:nvPr>
        </p:nvSpPr>
        <p:spPr>
          <a:xfrm>
            <a:off x="7271385" y="1514475"/>
            <a:ext cx="3976370" cy="1543685"/>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1</a:t>
            </a:r>
            <a:r>
              <a:rPr kumimoji="0" lang="zh-CN" altLang="en-US"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a:t>
            </a:r>
            <a:r>
              <a:rPr kumimoji="0" lang="zh-CN"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判断</a:t>
            </a:r>
            <a:r>
              <a:rPr kumimoji="0" lang="en-US" altLang="zh-CN"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vnode</a:t>
            </a:r>
            <a:r>
              <a:rPr kumimoji="0" lang="zh-CN" altLang="en-US"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类型，将虚拟地址空间设置为相应类型</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2</a:t>
            </a:r>
            <a:r>
              <a:rPr kumimoji="0" lang="zh-CN" altLang="en-US"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a:t>
            </a:r>
            <a:r>
              <a:rPr kumimoji="0" lang="zh-CN"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调用文件操作接口中的</a:t>
            </a:r>
            <a:r>
              <a:rPr kumimoji="0" lang="en-US" altLang="zh-CN"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mmap</a:t>
            </a:r>
            <a:r>
              <a:rPr kumimoji="0" lang="zh-CN" altLang="en-US"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函数，即</a:t>
            </a:r>
            <a:r>
              <a:rPr kumimoji="0" lang="en-US" altLang="zh-CN"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OsVfsFileMmap</a:t>
            </a:r>
            <a:r>
              <a:rPr kumimoji="0" lang="zh-CN" altLang="en-US"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，实现文件和虚拟地址区间的绑定</a:t>
            </a:r>
            <a:endParaRPr kumimoji="0" lang="en-US" altLang="zh-CN"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3</a:t>
            </a:r>
            <a:r>
              <a:rPr kumimoji="0" lang="zh-CN" altLang="en-US"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、释放</a:t>
            </a:r>
            <a:r>
              <a:rPr kumimoji="0" lang="en-US" altLang="zh-CN"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file</a:t>
            </a:r>
            <a:r>
              <a:rPr kumimoji="0" lang="zh-CN" altLang="en-US" sz="16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指针</a:t>
            </a:r>
          </a:p>
        </p:txBody>
      </p:sp>
      <p:sp>
        <p:nvSpPr>
          <p:cNvPr id="26" name="矩形 25"/>
          <p:cNvSpPr/>
          <p:nvPr>
            <p:custDataLst>
              <p:tags r:id="rId5"/>
            </p:custDataLst>
          </p:nvPr>
        </p:nvSpPr>
        <p:spPr>
          <a:xfrm>
            <a:off x="1038860" y="3255010"/>
            <a:ext cx="2727960" cy="151130"/>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custDataLst>
              <p:tags r:id="rId6"/>
            </p:custDataLst>
          </p:nvPr>
        </p:nvSpPr>
        <p:spPr>
          <a:xfrm>
            <a:off x="696595" y="2019300"/>
            <a:ext cx="1683385" cy="165100"/>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custDataLst>
              <p:tags r:id="rId7"/>
            </p:custDataLst>
          </p:nvPr>
        </p:nvSpPr>
        <p:spPr>
          <a:xfrm>
            <a:off x="696595" y="2286000"/>
            <a:ext cx="1683385" cy="178435"/>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custDataLst>
              <p:tags r:id="rId8"/>
            </p:custDataLst>
          </p:nvPr>
        </p:nvSpPr>
        <p:spPr>
          <a:xfrm>
            <a:off x="5057140" y="3709035"/>
            <a:ext cx="6636385" cy="318135"/>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custDataLst>
              <p:tags r:id="rId9"/>
            </p:custDataLst>
          </p:nvPr>
        </p:nvSpPr>
        <p:spPr>
          <a:xfrm>
            <a:off x="1238885" y="2644140"/>
            <a:ext cx="3930015" cy="151130"/>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0"/>
            </p:custDataLst>
          </p:nvPr>
        </p:nvPicPr>
        <p:blipFill>
          <a:blip r:embed="rId15"/>
          <a:stretch>
            <a:fillRect/>
          </a:stretch>
        </p:blipFill>
        <p:spPr>
          <a:xfrm>
            <a:off x="4152900" y="4392930"/>
            <a:ext cx="3228340" cy="1863090"/>
          </a:xfrm>
          <a:prstGeom prst="rect">
            <a:avLst/>
          </a:prstGeom>
        </p:spPr>
      </p:pic>
      <p:sp>
        <p:nvSpPr>
          <p:cNvPr id="3" name="矩形 2"/>
          <p:cNvSpPr/>
          <p:nvPr>
            <p:custDataLst>
              <p:tags r:id="rId11"/>
            </p:custDataLst>
          </p:nvPr>
        </p:nvSpPr>
        <p:spPr>
          <a:xfrm>
            <a:off x="4495165" y="5366385"/>
            <a:ext cx="1601470" cy="151130"/>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a:stCxn id="26" idx="2"/>
          </p:cNvCxnSpPr>
          <p:nvPr/>
        </p:nvCxnSpPr>
        <p:spPr>
          <a:xfrm>
            <a:off x="2402840" y="3406140"/>
            <a:ext cx="2112645" cy="2094865"/>
          </a:xfrm>
          <a:prstGeom prst="straightConnector1">
            <a:avLst/>
          </a:prstGeom>
          <a:ln>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15179E0-9098-4DB8-8752-868B439A1616}"/>
              </a:ext>
            </a:extLst>
          </p:cNvPr>
          <p:cNvSpPr txBox="1"/>
          <p:nvPr/>
        </p:nvSpPr>
        <p:spPr>
          <a:xfrm>
            <a:off x="11421558" y="-1"/>
            <a:ext cx="971670" cy="369332"/>
          </a:xfrm>
          <a:prstGeom prst="rect">
            <a:avLst/>
          </a:prstGeom>
          <a:noFill/>
        </p:spPr>
        <p:txBody>
          <a:bodyPr wrap="square" rtlCol="0">
            <a:spAutoFit/>
          </a:bodyPr>
          <a:lstStyle/>
          <a:p>
            <a:r>
              <a:rPr lang="zh-CN" altLang="en-US" dirty="0"/>
              <a:t>赵可骞</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 16"/>
          <p:cNvPicPr>
            <a:picLocks noChangeAspect="1"/>
          </p:cNvPicPr>
          <p:nvPr>
            <p:custDataLst>
              <p:tags r:id="rId1"/>
            </p:custDataLst>
          </p:nvPr>
        </p:nvPicPr>
        <p:blipFill>
          <a:blip r:embed="rId9"/>
          <a:stretch>
            <a:fillRect/>
          </a:stretch>
        </p:blipFill>
        <p:spPr>
          <a:xfrm>
            <a:off x="428625" y="1747520"/>
            <a:ext cx="4238625" cy="2062480"/>
          </a:xfrm>
          <a:prstGeom prst="rect">
            <a:avLst/>
          </a:prstGeom>
        </p:spPr>
      </p:pic>
      <p:pic>
        <p:nvPicPr>
          <p:cNvPr id="18" name="图片 17"/>
          <p:cNvPicPr>
            <a:picLocks noChangeAspect="1"/>
          </p:cNvPicPr>
          <p:nvPr>
            <p:custDataLst>
              <p:tags r:id="rId2"/>
            </p:custDataLst>
          </p:nvPr>
        </p:nvPicPr>
        <p:blipFill>
          <a:blip r:embed="rId10"/>
          <a:stretch>
            <a:fillRect/>
          </a:stretch>
        </p:blipFill>
        <p:spPr>
          <a:xfrm>
            <a:off x="4951730" y="829310"/>
            <a:ext cx="6759575" cy="3189605"/>
          </a:xfrm>
          <a:prstGeom prst="rect">
            <a:avLst/>
          </a:prstGeom>
        </p:spPr>
      </p:pic>
      <p:pic>
        <p:nvPicPr>
          <p:cNvPr id="21" name="图片 20"/>
          <p:cNvPicPr>
            <a:picLocks noChangeAspect="1"/>
          </p:cNvPicPr>
          <p:nvPr>
            <p:custDataLst>
              <p:tags r:id="rId3"/>
            </p:custDataLst>
          </p:nvPr>
        </p:nvPicPr>
        <p:blipFill>
          <a:blip r:embed="rId11"/>
          <a:stretch>
            <a:fillRect/>
          </a:stretch>
        </p:blipFill>
        <p:spPr>
          <a:xfrm>
            <a:off x="224155" y="4278630"/>
            <a:ext cx="5723255" cy="1629410"/>
          </a:xfrm>
          <a:prstGeom prst="rect">
            <a:avLst/>
          </a:prstGeom>
        </p:spPr>
      </p:pic>
      <p:sp>
        <p:nvSpPr>
          <p:cNvPr id="26" name="文本框 25"/>
          <p:cNvSpPr txBox="1"/>
          <p:nvPr>
            <p:custDataLst>
              <p:tags r:id="rId4"/>
            </p:custDataLst>
          </p:nvPr>
        </p:nvSpPr>
        <p:spPr>
          <a:xfrm>
            <a:off x="224155" y="737235"/>
            <a:ext cx="4646930" cy="687705"/>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INT32 OsVfsFileMmap(struct file *filep, LosVmMapRegion *region)</a:t>
            </a:r>
          </a:p>
        </p:txBody>
      </p:sp>
      <p:sp>
        <p:nvSpPr>
          <p:cNvPr id="27" name="矩形 26"/>
          <p:cNvSpPr/>
          <p:nvPr/>
        </p:nvSpPr>
        <p:spPr>
          <a:xfrm>
            <a:off x="5648960" y="2553970"/>
            <a:ext cx="4229100" cy="320675"/>
          </a:xfrm>
          <a:prstGeom prst="rect">
            <a:avLst/>
          </a:prstGeom>
          <a:noFill/>
          <a:ln w="22225">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911860" y="4625975"/>
            <a:ext cx="4229100" cy="114935"/>
          </a:xfrm>
          <a:prstGeom prst="rect">
            <a:avLst/>
          </a:prstGeom>
          <a:noFill/>
          <a:ln w="22225">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custDataLst>
              <p:tags r:id="rId5"/>
            </p:custDataLst>
          </p:nvPr>
        </p:nvSpPr>
        <p:spPr>
          <a:xfrm>
            <a:off x="6050915" y="4143375"/>
            <a:ext cx="6055360" cy="2370455"/>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1</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、将打开、关闭、</a:t>
            </a:r>
            <a:r>
              <a:rPr lang="zh-CN" altLang="en-US" sz="1600" b="1"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缺页中断处理</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、删除页的函数告诉</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region</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的</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vmFOPs(</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文件处理各操作接口</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，并没有真正建立虚拟地址与物理内存的映射关系。访问</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region</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虚拟地址没有找到物理页或者没有访问权限时则触发缺页异常，调用</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vmOps</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中的</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OsVmmFileFault</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进行缺页处理才真正建立映射，</a:t>
            </a:r>
            <a:r>
              <a:rPr lang="zh-CN" altLang="en-US" sz="1600" b="1"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这就是缺页异常的起因</a:t>
            </a:r>
            <a:endPar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2</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、将</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f_vnode</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赋给</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region</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的</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vnode(</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文件索引节点</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，将</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f_oflags</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赋给</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region</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的</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f_oflags(</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读写标签</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，缺页处理时可通过</a:t>
            </a:r>
            <a:r>
              <a:rPr lang="en-US" altLang="zh-CN"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vnode</a:t>
            </a:r>
            <a:r>
              <a:rPr lang="zh-CN" altLang="en-US" sz="1600" b="1"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操作文件。</a:t>
            </a:r>
          </a:p>
        </p:txBody>
      </p:sp>
      <p:sp>
        <p:nvSpPr>
          <p:cNvPr id="3" name="文本框 2"/>
          <p:cNvSpPr txBox="1"/>
          <p:nvPr>
            <p:custDataLst>
              <p:tags r:id="rId6"/>
            </p:custDataLst>
          </p:nvPr>
        </p:nvSpPr>
        <p:spPr>
          <a:xfrm>
            <a:off x="4751705" y="455295"/>
            <a:ext cx="2212340" cy="33401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虚拟内存地址空间</a:t>
            </a:r>
          </a:p>
        </p:txBody>
      </p:sp>
      <p:sp>
        <p:nvSpPr>
          <p:cNvPr id="6" name="矩形 5"/>
          <p:cNvSpPr/>
          <p:nvPr>
            <p:custDataLst>
              <p:tags r:id="rId7"/>
            </p:custDataLst>
          </p:nvPr>
        </p:nvSpPr>
        <p:spPr>
          <a:xfrm>
            <a:off x="557530" y="2987040"/>
            <a:ext cx="3479165" cy="189865"/>
          </a:xfrm>
          <a:prstGeom prst="rect">
            <a:avLst/>
          </a:prstGeom>
          <a:noFill/>
          <a:ln w="22225">
            <a:solidFill>
              <a:srgbClr val="7030A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0219BC8-D603-4549-93DE-00F43ECE59EE}"/>
              </a:ext>
            </a:extLst>
          </p:cNvPr>
          <p:cNvSpPr txBox="1"/>
          <p:nvPr/>
        </p:nvSpPr>
        <p:spPr>
          <a:xfrm>
            <a:off x="11421558" y="-1"/>
            <a:ext cx="971670" cy="369332"/>
          </a:xfrm>
          <a:prstGeom prst="rect">
            <a:avLst/>
          </a:prstGeom>
          <a:noFill/>
        </p:spPr>
        <p:txBody>
          <a:bodyPr wrap="square" rtlCol="0">
            <a:spAutoFit/>
          </a:bodyPr>
          <a:lstStyle/>
          <a:p>
            <a:r>
              <a:rPr lang="zh-CN" altLang="en-US" dirty="0"/>
              <a:t>赵可骞</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tretch>
            <a:fillRect/>
          </a:stretch>
        </p:blipFill>
        <p:spPr>
          <a:xfrm>
            <a:off x="916305" y="2474595"/>
            <a:ext cx="4255135" cy="1194435"/>
          </a:xfrm>
          <a:prstGeom prst="rect">
            <a:avLst/>
          </a:prstGeom>
        </p:spPr>
      </p:pic>
      <p:sp>
        <p:nvSpPr>
          <p:cNvPr id="6" name="矩形 5"/>
          <p:cNvSpPr/>
          <p:nvPr>
            <p:custDataLst>
              <p:tags r:id="rId2"/>
            </p:custDataLst>
          </p:nvPr>
        </p:nvSpPr>
        <p:spPr>
          <a:xfrm>
            <a:off x="5814060" y="2130425"/>
            <a:ext cx="5218430" cy="2247900"/>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只是将</a:t>
            </a:r>
            <a:r>
              <a:rPr kumimoji="0" lang="en-US" altLang="zh-CN"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region</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的类型设置为匿名映射，分配了虚拟地址,而没有将虚拟地址通过匿名映射与物理地址一一对应。</a:t>
            </a:r>
            <a:r>
              <a:rPr kumimoji="0" lang="zh-CN" altLang="en-US" b="0"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mn-cs"/>
              </a:rPr>
              <a:t>CPU 第一次引用匿名区域时,由于匿名虚拟区还没有和实际的物理区域映射,内核就会发生一个缺页错误</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.于是内核从 swap 区获得一块物理内存页与虚拟地址区间真正建立映射.</a:t>
            </a:r>
          </a:p>
        </p:txBody>
      </p:sp>
      <p:sp>
        <p:nvSpPr>
          <p:cNvPr id="26" name="文本框 25"/>
          <p:cNvSpPr txBox="1"/>
          <p:nvPr>
            <p:custDataLst>
              <p:tags r:id="rId3"/>
            </p:custDataLst>
          </p:nvPr>
        </p:nvSpPr>
        <p:spPr>
          <a:xfrm>
            <a:off x="136071" y="369331"/>
            <a:ext cx="6911250" cy="687705"/>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STATUS_T OsAnonMMap(LosVmMapRegion *region)匿名映射</a:t>
            </a:r>
          </a:p>
        </p:txBody>
      </p:sp>
      <p:sp>
        <p:nvSpPr>
          <p:cNvPr id="5" name="文本框 4">
            <a:extLst>
              <a:ext uri="{FF2B5EF4-FFF2-40B4-BE49-F238E27FC236}">
                <a16:creationId xmlns:a16="http://schemas.microsoft.com/office/drawing/2014/main" id="{C67222E3-CE03-42C4-BE0D-9363196E5930}"/>
              </a:ext>
            </a:extLst>
          </p:cNvPr>
          <p:cNvSpPr txBox="1"/>
          <p:nvPr/>
        </p:nvSpPr>
        <p:spPr>
          <a:xfrm>
            <a:off x="11421558" y="-1"/>
            <a:ext cx="971670" cy="369332"/>
          </a:xfrm>
          <a:prstGeom prst="rect">
            <a:avLst/>
          </a:prstGeom>
          <a:noFill/>
        </p:spPr>
        <p:txBody>
          <a:bodyPr wrap="square" rtlCol="0">
            <a:spAutoFit/>
          </a:bodyPr>
          <a:lstStyle/>
          <a:p>
            <a:r>
              <a:rPr lang="zh-CN" altLang="en-US" dirty="0"/>
              <a:t>赵可骞</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3886835" y="369570"/>
            <a:ext cx="4419600"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rgbClr val="1E3863"/>
                </a:solidFill>
                <a:effectLst/>
                <a:uLnTx/>
                <a:uFillTx/>
                <a:latin typeface="汉仪粗简黑简" panose="00020600040101010101" charset="-122"/>
                <a:ea typeface="汉仪粗简黑简" panose="00020600040101010101" charset="-122"/>
                <a:sym typeface="+mn-ea"/>
              </a:rPr>
              <a:t>LOS_DmaMemAlloc</a:t>
            </a:r>
            <a:r>
              <a:rPr lang="en-US" altLang="zh-CN" sz="2400" b="1" noProof="0" dirty="0">
                <a:ln>
                  <a:noFill/>
                </a:ln>
                <a:solidFill>
                  <a:srgbClr val="1E3863"/>
                </a:solidFill>
                <a:effectLst/>
                <a:uLnTx/>
                <a:uFillTx/>
                <a:latin typeface="汉仪粗简黑简" panose="00020600040101010101" charset="-122"/>
                <a:ea typeface="汉仪粗简黑简" panose="00020600040101010101" charset="-122"/>
                <a:sym typeface="+mn-ea"/>
              </a:rPr>
              <a:t> </a:t>
            </a:r>
            <a:r>
              <a:rPr lang="zh-CN" altLang="en-US" sz="2400" b="1" noProof="0" dirty="0">
                <a:ln>
                  <a:noFill/>
                </a:ln>
                <a:solidFill>
                  <a:srgbClr val="1E3863"/>
                </a:solidFill>
                <a:effectLst/>
                <a:uLnTx/>
                <a:uFillTx/>
                <a:latin typeface="汉仪粗简黑简" panose="00020600040101010101" charset="-122"/>
                <a:ea typeface="汉仪粗简黑简" panose="00020600040101010101" charset="-122"/>
                <a:sym typeface="+mn-ea"/>
              </a:rPr>
              <a:t>设备映射</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分配DMA空间</a:t>
            </a:r>
          </a:p>
        </p:txBody>
      </p:sp>
      <p:sp>
        <p:nvSpPr>
          <p:cNvPr id="20" name="文本框2"/>
          <p:cNvSpPr/>
          <p:nvPr/>
        </p:nvSpPr>
        <p:spPr>
          <a:xfrm>
            <a:off x="2977515" y="2724785"/>
            <a:ext cx="6236335" cy="3620135"/>
          </a:xfrm>
          <a:prstGeom prst="rect">
            <a:avLst/>
          </a:prstGeom>
        </p:spPr>
        <p:txBody>
          <a:bodyPr wrap="square">
            <a:noAutofit/>
          </a:bodyPr>
          <a:lstStyle/>
          <a:p>
            <a:pPr marL="0" marR="0" lvl="0" indent="0" algn="l" defTabSz="914400" rtl="0" eaLnBrk="1" fontAlgn="auto" latinLnBrk="0" hangingPunct="1">
              <a:lnSpc>
                <a:spcPct val="110000"/>
              </a:lnSpc>
              <a:spcBef>
                <a:spcPts val="2950"/>
              </a:spcBef>
              <a:spcAft>
                <a:spcPts val="0"/>
              </a:spcAft>
              <a:buClrTx/>
              <a:buSzTx/>
              <a:buFontTx/>
              <a:buNone/>
              <a:defRPr/>
            </a:pP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参数：</a:t>
            </a:r>
            <a:b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br>
            <a:r>
              <a:rPr kumimoji="0" lang="en-US" altLang="zh-CN"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dmaAddr	</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物理地址指针</a:t>
            </a:r>
            <a:b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br>
            <a:r>
              <a:rPr kumimoji="0" lang="en-US" altLang="zh-CN"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size		</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申请的</a:t>
            </a:r>
            <a:r>
              <a:rPr kumimoji="0" lang="en-US" altLang="zh-CN"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DMA</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空间的大小</a:t>
            </a:r>
            <a:b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br>
            <a:r>
              <a:rPr kumimoji="0" lang="en-US" altLang="zh-CN"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align		</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按</a:t>
            </a:r>
            <a:r>
              <a:rPr lang="en-US" altLang="zh-CN" sz="240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align</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字节对齐</a:t>
            </a:r>
            <a:b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br>
            <a:r>
              <a:rPr kumimoji="0" lang="en-US" altLang="zh-CN"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type		</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DMA_CACHE（有缓存的DMA）</a:t>
            </a:r>
            <a:b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br>
            <a:r>
              <a:rPr kumimoji="0" lang="en-US" altLang="zh-CN"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		</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DMA_NOCACHE（无缓存的DMA）</a:t>
            </a:r>
          </a:p>
          <a:p>
            <a:pPr marL="0" marR="0" lvl="0" indent="0" algn="l" defTabSz="914400" rtl="0" eaLnBrk="1" fontAlgn="auto" latinLnBrk="0" hangingPunct="1">
              <a:lnSpc>
                <a:spcPct val="110000"/>
              </a:lnSpc>
              <a:spcBef>
                <a:spcPts val="2950"/>
              </a:spcBef>
              <a:spcAft>
                <a:spcPts val="0"/>
              </a:spcAft>
              <a:buClrTx/>
              <a:buSzTx/>
              <a:buFontTx/>
              <a:buNone/>
              <a:defRPr/>
            </a:pP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返回值：</a:t>
            </a:r>
            <a:r>
              <a:rPr kumimoji="0" lang="en-US" altLang="zh-CN"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	</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申请到的</a:t>
            </a:r>
            <a:r>
              <a:rPr kumimoji="0" lang="en-US" altLang="zh-CN"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DMA</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空间的虚拟地址</a:t>
            </a:r>
          </a:p>
        </p:txBody>
      </p:sp>
      <p:pic>
        <p:nvPicPr>
          <p:cNvPr id="22" name="图片 21"/>
          <p:cNvPicPr>
            <a:picLocks noChangeAspect="1"/>
          </p:cNvPicPr>
          <p:nvPr/>
        </p:nvPicPr>
        <p:blipFill>
          <a:blip r:embed="rId3"/>
          <a:srcRect l="1466"/>
          <a:stretch>
            <a:fillRect/>
          </a:stretch>
        </p:blipFill>
        <p:spPr>
          <a:xfrm>
            <a:off x="2978150" y="1424940"/>
            <a:ext cx="6236335" cy="1186815"/>
          </a:xfrm>
          <a:prstGeom prst="rect">
            <a:avLst/>
          </a:prstGeom>
        </p:spPr>
      </p:pic>
      <p:sp>
        <p:nvSpPr>
          <p:cNvPr id="5" name="文本框 4"/>
          <p:cNvSpPr txBox="1"/>
          <p:nvPr/>
        </p:nvSpPr>
        <p:spPr>
          <a:xfrm>
            <a:off x="0" y="0"/>
            <a:ext cx="2059619" cy="369332"/>
          </a:xfrm>
          <a:prstGeom prst="rect">
            <a:avLst/>
          </a:prstGeom>
          <a:noFill/>
        </p:spPr>
        <p:txBody>
          <a:bodyPr wrap="square" rtlCol="0">
            <a:spAutoFit/>
          </a:bodyPr>
          <a:lstStyle/>
          <a:p>
            <a:r>
              <a:rPr lang="zh-CN" altLang="en-US" dirty="0"/>
              <a:t>郑若楠</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3279429" y="270614"/>
            <a:ext cx="3715353" cy="646331"/>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1E3863"/>
                </a:solidFill>
                <a:effectLst/>
                <a:uLnTx/>
                <a:uFillTx/>
                <a:latin typeface="汉仪粗简黑简" panose="00020600040101010101" charset="-122"/>
                <a:ea typeface="汉仪粗简黑简" panose="00020600040101010101" charset="-122"/>
                <a:cs typeface="+mn-cs"/>
                <a:sym typeface="+mn-ea"/>
              </a:rPr>
              <a:t>程序流程图</a:t>
            </a:r>
            <a:endParaRPr kumimoji="0" lang="zh-CN" altLang="en-US" sz="36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4" name="文本框 3"/>
          <p:cNvSpPr txBox="1"/>
          <p:nvPr/>
        </p:nvSpPr>
        <p:spPr>
          <a:xfrm>
            <a:off x="0" y="0"/>
            <a:ext cx="2059619" cy="369332"/>
          </a:xfrm>
          <a:prstGeom prst="rect">
            <a:avLst/>
          </a:prstGeom>
          <a:noFill/>
        </p:spPr>
        <p:txBody>
          <a:bodyPr wrap="square" rtlCol="0">
            <a:spAutoFit/>
          </a:bodyPr>
          <a:lstStyle/>
          <a:p>
            <a:r>
              <a:rPr lang="zh-CN" altLang="en-US" dirty="0"/>
              <a:t>郑若楠</a:t>
            </a:r>
          </a:p>
        </p:txBody>
      </p:sp>
      <p:pic>
        <p:nvPicPr>
          <p:cNvPr id="3" name="图片 2"/>
          <p:cNvPicPr>
            <a:picLocks noChangeAspect="1"/>
          </p:cNvPicPr>
          <p:nvPr/>
        </p:nvPicPr>
        <p:blipFill>
          <a:blip r:embed="rId3"/>
          <a:stretch>
            <a:fillRect/>
          </a:stretch>
        </p:blipFill>
        <p:spPr>
          <a:xfrm>
            <a:off x="1" y="818226"/>
            <a:ext cx="6885214" cy="603977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790" y="1324943"/>
            <a:ext cx="6176210" cy="5258952"/>
          </a:xfrm>
          <a:prstGeom prst="rect">
            <a:avLst/>
          </a:prstGeom>
        </p:spPr>
      </p:pic>
      <p:cxnSp>
        <p:nvCxnSpPr>
          <p:cNvPr id="6" name="直接连接符 5"/>
          <p:cNvCxnSpPr/>
          <p:nvPr/>
        </p:nvCxnSpPr>
        <p:spPr>
          <a:xfrm>
            <a:off x="6667277" y="3495040"/>
            <a:ext cx="65501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6667277" y="3035370"/>
            <a:ext cx="0" cy="45967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0" y="0"/>
            <a:ext cx="2059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郑若楠</a:t>
            </a:r>
          </a:p>
        </p:txBody>
      </p:sp>
      <p:pic>
        <p:nvPicPr>
          <p:cNvPr id="3" name="图片 2"/>
          <p:cNvPicPr>
            <a:picLocks noChangeAspect="1"/>
          </p:cNvPicPr>
          <p:nvPr/>
        </p:nvPicPr>
        <p:blipFill>
          <a:blip r:embed="rId3"/>
          <a:stretch>
            <a:fillRect/>
          </a:stretch>
        </p:blipFill>
        <p:spPr>
          <a:xfrm>
            <a:off x="0" y="434822"/>
            <a:ext cx="7322287" cy="6423178"/>
          </a:xfrm>
          <a:prstGeom prst="rect">
            <a:avLst/>
          </a:prstGeom>
        </p:spPr>
      </p:pic>
      <p:sp>
        <p:nvSpPr>
          <p:cNvPr id="5" name="矩形 4"/>
          <p:cNvSpPr/>
          <p:nvPr/>
        </p:nvSpPr>
        <p:spPr>
          <a:xfrm>
            <a:off x="616017" y="5082139"/>
            <a:ext cx="3734602" cy="22138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5002682" y="614415"/>
            <a:ext cx="7112316" cy="2350166"/>
            <a:chOff x="5079684" y="724545"/>
            <a:chExt cx="7112316" cy="2350166"/>
          </a:xfrm>
        </p:grpSpPr>
        <p:pic>
          <p:nvPicPr>
            <p:cNvPr id="7" name="图片 6"/>
            <p:cNvPicPr>
              <a:picLocks noChangeAspect="1"/>
            </p:cNvPicPr>
            <p:nvPr/>
          </p:nvPicPr>
          <p:blipFill>
            <a:blip r:embed="rId4"/>
            <a:stretch>
              <a:fillRect/>
            </a:stretch>
          </p:blipFill>
          <p:spPr>
            <a:xfrm>
              <a:off x="5079686" y="796144"/>
              <a:ext cx="4882462" cy="2044358"/>
            </a:xfrm>
            <a:prstGeom prst="rect">
              <a:avLst/>
            </a:prstGeom>
          </p:spPr>
        </p:pic>
        <p:pic>
          <p:nvPicPr>
            <p:cNvPr id="9" name="图片 8"/>
            <p:cNvPicPr>
              <a:picLocks noChangeAspect="1"/>
            </p:cNvPicPr>
            <p:nvPr/>
          </p:nvPicPr>
          <p:blipFill>
            <a:blip r:embed="rId5"/>
            <a:stretch>
              <a:fillRect/>
            </a:stretch>
          </p:blipFill>
          <p:spPr>
            <a:xfrm>
              <a:off x="5079685" y="2840502"/>
              <a:ext cx="7112315" cy="234209"/>
            </a:xfrm>
            <a:prstGeom prst="rect">
              <a:avLst/>
            </a:prstGeom>
          </p:spPr>
        </p:pic>
        <p:sp>
          <p:nvSpPr>
            <p:cNvPr id="10" name="文本框2"/>
            <p:cNvSpPr/>
            <p:nvPr/>
          </p:nvSpPr>
          <p:spPr>
            <a:xfrm>
              <a:off x="9962148" y="724545"/>
              <a:ext cx="2229852" cy="1488708"/>
            </a:xfrm>
            <a:prstGeom prst="rect">
              <a:avLst/>
            </a:prstGeom>
          </p:spPr>
          <p:txBody>
            <a:bodyPr wrap="square">
              <a:noAutofit/>
            </a:bodyPr>
            <a:lstStyle/>
            <a:p>
              <a:pPr lvl="0" algn="just">
                <a:lnSpc>
                  <a:spcPct val="150000"/>
                </a:lnSpc>
                <a:spcBef>
                  <a:spcPts val="2950"/>
                </a:spcBef>
                <a:defRPr/>
              </a:pPr>
              <a:r>
                <a:rPr lang="zh-CN" altLang="en-US" dirty="0">
                  <a:solidFill>
                    <a:srgbClr val="24487D"/>
                  </a:solidFill>
                  <a:latin typeface="Consolas" panose="020B0609020204030204" charset="0"/>
                  <a:ea typeface="汉仪粗简黑简" panose="00020600040101010101" charset="-122"/>
                  <a:cs typeface="Consolas" panose="020B0609020204030204" charset="0"/>
                  <a:sym typeface="+mn-lt"/>
                </a:rPr>
                <a:t>实际上就是计算出</a:t>
              </a:r>
              <a:r>
                <a:rPr lang="en-US" altLang="zh-CN" dirty="0" err="1">
                  <a:solidFill>
                    <a:srgbClr val="24487D"/>
                  </a:solidFill>
                  <a:latin typeface="Consolas" panose="020B0609020204030204" charset="0"/>
                  <a:ea typeface="汉仪粗简黑简" panose="00020600040101010101" charset="-122"/>
                  <a:cs typeface="Consolas" panose="020B0609020204030204" charset="0"/>
                  <a:sym typeface="+mn-lt"/>
                </a:rPr>
                <a:t>kVaddr</a:t>
              </a:r>
              <a:r>
                <a:rPr lang="zh-CN" altLang="en-US" dirty="0">
                  <a:solidFill>
                    <a:srgbClr val="24487D"/>
                  </a:solidFill>
                  <a:latin typeface="Consolas" panose="020B0609020204030204" charset="0"/>
                  <a:ea typeface="汉仪粗简黑简" panose="00020600040101010101" charset="-122"/>
                  <a:cs typeface="Consolas" panose="020B0609020204030204" charset="0"/>
                  <a:sym typeface="+mn-lt"/>
                </a:rPr>
                <a:t>相对虚拟内存基地址的相对地址，再加上物理内存基地址</a:t>
              </a:r>
              <a:endParaRPr lang="en-US" altLang="zh-CN" dirty="0">
                <a:solidFill>
                  <a:srgbClr val="24487D"/>
                </a:solidFill>
                <a:latin typeface="Consolas" panose="020B0609020204030204" charset="0"/>
                <a:ea typeface="汉仪粗简黑简" panose="00020600040101010101" charset="-122"/>
                <a:cs typeface="Consolas" panose="020B0609020204030204" charset="0"/>
                <a:sym typeface="+mn-lt"/>
              </a:endParaRPr>
            </a:p>
          </p:txBody>
        </p:sp>
        <p:sp>
          <p:nvSpPr>
            <p:cNvPr id="11" name="矩形 10"/>
            <p:cNvSpPr/>
            <p:nvPr/>
          </p:nvSpPr>
          <p:spPr>
            <a:xfrm>
              <a:off x="5079684" y="796144"/>
              <a:ext cx="7112315" cy="227856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箭头连接符 13"/>
          <p:cNvCxnSpPr/>
          <p:nvPr/>
        </p:nvCxnSpPr>
        <p:spPr>
          <a:xfrm flipV="1">
            <a:off x="3214838" y="3083135"/>
            <a:ext cx="3734602" cy="18593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6"/>
          <a:stretch>
            <a:fillRect/>
          </a:stretch>
        </p:blipFill>
        <p:spPr>
          <a:xfrm>
            <a:off x="4085073" y="6471228"/>
            <a:ext cx="8029924" cy="247075"/>
          </a:xfrm>
          <a:prstGeom prst="rect">
            <a:avLst/>
          </a:prstGeom>
          <a:ln w="38100">
            <a:solidFill>
              <a:schemeClr val="accent1"/>
            </a:solidFill>
          </a:ln>
        </p:spPr>
      </p:pic>
      <p:sp>
        <p:nvSpPr>
          <p:cNvPr id="17" name="文本框2"/>
          <p:cNvSpPr/>
          <p:nvPr/>
        </p:nvSpPr>
        <p:spPr>
          <a:xfrm>
            <a:off x="7517031" y="5082139"/>
            <a:ext cx="4403222" cy="572780"/>
          </a:xfrm>
          <a:prstGeom prst="rect">
            <a:avLst/>
          </a:prstGeom>
        </p:spPr>
        <p:txBody>
          <a:bodyPr wrap="square">
            <a:noAutofit/>
          </a:bodyPr>
          <a:lstStyle/>
          <a:p>
            <a:pPr lvl="0" algn="just">
              <a:lnSpc>
                <a:spcPct val="150000"/>
              </a:lnSpc>
              <a:spcBef>
                <a:spcPts val="2950"/>
              </a:spcBef>
              <a:defRPr/>
            </a:pPr>
            <a:r>
              <a:rPr kumimoji="0" lang="zh-CN" altLang="en-US"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实际上就是计算出</a:t>
            </a:r>
            <a:r>
              <a:rPr kumimoji="0" lang="en-US" altLang="zh-CN" b="0" i="0" u="none" strike="noStrike" kern="1200" cap="none" spc="0" normalizeH="0" baseline="0" noProof="0" dirty="0" err="1">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kVaddr</a:t>
            </a:r>
            <a:r>
              <a:rPr kumimoji="0" lang="zh-CN" altLang="en-US"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相对有缓存虚拟空间基地址的相对地址，</a:t>
            </a:r>
            <a:r>
              <a:rPr lang="zh-CN" altLang="en-US" dirty="0">
                <a:solidFill>
                  <a:srgbClr val="24487D"/>
                </a:solidFill>
                <a:latin typeface="Consolas" panose="020B0609020204030204" charset="0"/>
                <a:ea typeface="汉仪粗简黑简" panose="00020600040101010101" charset="-122"/>
                <a:cs typeface="Consolas" panose="020B0609020204030204" charset="0"/>
                <a:sym typeface="+mn-lt"/>
              </a:rPr>
              <a:t>再加上无缓存虚拟空间基地址</a:t>
            </a:r>
            <a:endParaRPr kumimoji="0" lang="en-US" altLang="zh-CN"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endParaRPr>
          </a:p>
        </p:txBody>
      </p:sp>
      <p:cxnSp>
        <p:nvCxnSpPr>
          <p:cNvPr id="18" name="直接箭头连接符 17"/>
          <p:cNvCxnSpPr/>
          <p:nvPr/>
        </p:nvCxnSpPr>
        <p:spPr>
          <a:xfrm>
            <a:off x="3214838" y="6083166"/>
            <a:ext cx="2266749" cy="26950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0" y="0"/>
            <a:ext cx="2059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郑若楠</a:t>
            </a:r>
          </a:p>
        </p:txBody>
      </p:sp>
      <p:pic>
        <p:nvPicPr>
          <p:cNvPr id="19" name="图片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968" y="838637"/>
            <a:ext cx="2059619" cy="2059619"/>
          </a:xfrm>
          <a:prstGeom prst="rect">
            <a:avLst/>
          </a:prstGeom>
        </p:spPr>
      </p:pic>
      <p:sp>
        <p:nvSpPr>
          <p:cNvPr id="20" name="乘号 19"/>
          <p:cNvSpPr/>
          <p:nvPr/>
        </p:nvSpPr>
        <p:spPr>
          <a:xfrm>
            <a:off x="1180000" y="1562446"/>
            <a:ext cx="612000" cy="612000"/>
          </a:xfrm>
          <a:prstGeom prst="mathMultipl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2"/>
          <p:cNvSpPr/>
          <p:nvPr/>
        </p:nvSpPr>
        <p:spPr>
          <a:xfrm>
            <a:off x="271081" y="3098456"/>
            <a:ext cx="3682768" cy="1872164"/>
          </a:xfrm>
          <a:prstGeom prst="rect">
            <a:avLst/>
          </a:prstGeom>
        </p:spPr>
        <p:txBody>
          <a:bodyPr wrap="square">
            <a:noAutofit/>
          </a:bodyPr>
          <a:lstStyle/>
          <a:p>
            <a:pPr lvl="0" algn="just">
              <a:lnSpc>
                <a:spcPct val="150000"/>
              </a:lnSpc>
              <a:spcBef>
                <a:spcPts val="2950"/>
              </a:spcBef>
              <a:defRPr/>
            </a:pPr>
            <a:r>
              <a:rPr lang="en-US" altLang="zh-CN" sz="2000" dirty="0">
                <a:solidFill>
                  <a:srgbClr val="24487D"/>
                </a:solidFill>
                <a:latin typeface="Consolas" panose="020B0609020204030204" charset="0"/>
                <a:ea typeface="汉仪粗简黑简" panose="00020600040101010101" charset="-122"/>
                <a:cs typeface="Consolas" panose="020B0609020204030204" charset="0"/>
                <a:sym typeface="+mn-lt"/>
              </a:rPr>
              <a:t>DMA</a:t>
            </a:r>
            <a:r>
              <a:rPr lang="zh-CN" altLang="en-US" sz="2000" dirty="0">
                <a:solidFill>
                  <a:srgbClr val="24487D"/>
                </a:solidFill>
                <a:latin typeface="Consolas" panose="020B0609020204030204" charset="0"/>
                <a:ea typeface="汉仪粗简黑简" panose="00020600040101010101" charset="-122"/>
                <a:cs typeface="Consolas" panose="020B0609020204030204" charset="0"/>
                <a:sym typeface="+mn-lt"/>
              </a:rPr>
              <a:t>可以直接在内存和外设进行数据搬移，不需要</a:t>
            </a:r>
            <a:r>
              <a:rPr lang="en-US" altLang="zh-CN" sz="2000" dirty="0">
                <a:solidFill>
                  <a:srgbClr val="24487D"/>
                </a:solidFill>
                <a:latin typeface="Consolas" panose="020B0609020204030204" charset="0"/>
                <a:ea typeface="汉仪粗简黑简" panose="00020600040101010101" charset="-122"/>
                <a:cs typeface="Consolas" panose="020B0609020204030204" charset="0"/>
                <a:sym typeface="+mn-lt"/>
              </a:rPr>
              <a:t>CPU</a:t>
            </a:r>
            <a:r>
              <a:rPr lang="zh-CN" altLang="en-US" sz="2000" dirty="0">
                <a:solidFill>
                  <a:srgbClr val="24487D"/>
                </a:solidFill>
                <a:latin typeface="Consolas" panose="020B0609020204030204" charset="0"/>
                <a:ea typeface="汉仪粗简黑简" panose="00020600040101010101" charset="-122"/>
                <a:cs typeface="Consolas" panose="020B0609020204030204" charset="0"/>
                <a:sym typeface="+mn-lt"/>
              </a:rPr>
              <a:t>参与。</a:t>
            </a:r>
            <a:r>
              <a:rPr lang="en-US" altLang="zh-CN" sz="2000" dirty="0">
                <a:solidFill>
                  <a:srgbClr val="24487D"/>
                </a:solidFill>
                <a:latin typeface="Consolas" panose="020B0609020204030204" charset="0"/>
                <a:ea typeface="汉仪粗简黑简" panose="00020600040101010101" charset="-122"/>
                <a:cs typeface="Consolas" panose="020B0609020204030204" charset="0"/>
                <a:sym typeface="+mn-lt"/>
              </a:rPr>
              <a:t>DMA</a:t>
            </a:r>
            <a:r>
              <a:rPr lang="zh-CN" altLang="en-US" sz="2000" dirty="0">
                <a:solidFill>
                  <a:srgbClr val="24487D"/>
                </a:solidFill>
                <a:latin typeface="Consolas" panose="020B0609020204030204" charset="0"/>
                <a:ea typeface="汉仪粗简黑简" panose="00020600040101010101" charset="-122"/>
                <a:cs typeface="Consolas" panose="020B0609020204030204" charset="0"/>
                <a:sym typeface="+mn-lt"/>
              </a:rPr>
              <a:t>访问不到</a:t>
            </a:r>
            <a:r>
              <a:rPr lang="en-US" altLang="zh-CN" sz="2000" dirty="0">
                <a:solidFill>
                  <a:srgbClr val="24487D"/>
                </a:solidFill>
                <a:latin typeface="Consolas" panose="020B0609020204030204" charset="0"/>
                <a:ea typeface="汉仪粗简黑简" panose="00020600040101010101" charset="-122"/>
                <a:cs typeface="Consolas" panose="020B0609020204030204" charset="0"/>
                <a:sym typeface="+mn-lt"/>
              </a:rPr>
              <a:t>cache,</a:t>
            </a:r>
            <a:r>
              <a:rPr lang="zh-CN" altLang="en-US" sz="2000" dirty="0">
                <a:solidFill>
                  <a:srgbClr val="24487D"/>
                </a:solidFill>
                <a:latin typeface="Consolas" panose="020B0609020204030204" charset="0"/>
                <a:ea typeface="汉仪粗简黑简" panose="00020600040101010101" charset="-122"/>
                <a:cs typeface="Consolas" panose="020B0609020204030204" charset="0"/>
                <a:sym typeface="+mn-lt"/>
              </a:rPr>
              <a:t>所以会出现</a:t>
            </a:r>
            <a:r>
              <a:rPr lang="en-US" altLang="zh-CN" sz="2000" dirty="0">
                <a:solidFill>
                  <a:srgbClr val="24487D"/>
                </a:solidFill>
                <a:latin typeface="Consolas" panose="020B0609020204030204" charset="0"/>
                <a:ea typeface="汉仪粗简黑简" panose="00020600040101010101" charset="-122"/>
                <a:cs typeface="Consolas" panose="020B0609020204030204" charset="0"/>
                <a:sym typeface="+mn-lt"/>
              </a:rPr>
              <a:t>cache</a:t>
            </a:r>
            <a:r>
              <a:rPr lang="zh-CN" altLang="en-US" sz="2000" dirty="0">
                <a:solidFill>
                  <a:srgbClr val="24487D"/>
                </a:solidFill>
                <a:latin typeface="Consolas" panose="020B0609020204030204" charset="0"/>
                <a:ea typeface="汉仪粗简黑简" panose="00020600040101010101" charset="-122"/>
                <a:cs typeface="Consolas" panose="020B0609020204030204" charset="0"/>
                <a:sym typeface="+mn-lt"/>
              </a:rPr>
              <a:t>不一致的问题。</a:t>
            </a:r>
            <a:endParaRPr lang="en-US" altLang="zh-CN" sz="2000" dirty="0">
              <a:solidFill>
                <a:srgbClr val="24487D"/>
              </a:solidFill>
              <a:latin typeface="Consolas" panose="020B0609020204030204" charset="0"/>
              <a:ea typeface="汉仪粗简黑简" panose="00020600040101010101" charset="-122"/>
              <a:cs typeface="Consolas" panose="020B0609020204030204" charset="0"/>
              <a:sym typeface="+mn-lt"/>
            </a:endParaRPr>
          </a:p>
        </p:txBody>
      </p:sp>
      <p:sp>
        <p:nvSpPr>
          <p:cNvPr id="15" name="文本框2"/>
          <p:cNvSpPr/>
          <p:nvPr/>
        </p:nvSpPr>
        <p:spPr>
          <a:xfrm>
            <a:off x="4119718" y="296917"/>
            <a:ext cx="3952564" cy="448172"/>
          </a:xfrm>
          <a:prstGeom prst="rect">
            <a:avLst/>
          </a:prstGeom>
        </p:spPr>
        <p:txBody>
          <a:bodyPr wrap="square">
            <a:noAutofit/>
          </a:bodyPr>
          <a:lstStyle/>
          <a:p>
            <a:pPr lvl="0" algn="ctr">
              <a:spcBef>
                <a:spcPts val="2950"/>
              </a:spcBef>
              <a:defRPr/>
            </a:pPr>
            <a:endParaRPr lang="en-US" altLang="zh-CN" sz="2000" b="1" dirty="0">
              <a:solidFill>
                <a:srgbClr val="24487D"/>
              </a:solidFill>
              <a:latin typeface="Consolas" panose="020B0609020204030204" charset="0"/>
              <a:ea typeface="汉仪粗简黑简" panose="00020600040101010101" charset="-122"/>
              <a:cs typeface="Consolas" panose="020B0609020204030204" charset="0"/>
              <a:sym typeface="+mn-lt"/>
            </a:endParaRPr>
          </a:p>
        </p:txBody>
      </p:sp>
      <p:sp>
        <p:nvSpPr>
          <p:cNvPr id="16" name="文本框 15"/>
          <p:cNvSpPr txBox="1"/>
          <p:nvPr/>
        </p:nvSpPr>
        <p:spPr>
          <a:xfrm>
            <a:off x="4037418" y="266433"/>
            <a:ext cx="4117164" cy="461665"/>
          </a:xfrm>
          <a:prstGeom prst="rect">
            <a:avLst/>
          </a:prstGeom>
          <a:noFill/>
        </p:spPr>
        <p:txBody>
          <a:bodyPr wrap="square" rtlCol="0">
            <a:spAutoFit/>
          </a:bodyPr>
          <a:lstStyle/>
          <a:p>
            <a:pPr lvl="0" algn="ctr">
              <a:defRPr/>
            </a:pPr>
            <a:r>
              <a:rPr lang="en-US" altLang="zh-CN" sz="2400" b="1" dirty="0">
                <a:solidFill>
                  <a:srgbClr val="1E3863"/>
                </a:solidFill>
                <a:latin typeface="汉仪粗简黑简" panose="00020600040101010101" charset="-122"/>
                <a:ea typeface="汉仪粗简黑简" panose="00020600040101010101" charset="-122"/>
                <a:sym typeface="+mn-ea"/>
              </a:rPr>
              <a:t>DMA</a:t>
            </a:r>
            <a:r>
              <a:rPr lang="zh-CN" altLang="en-US" sz="2400" b="1" dirty="0">
                <a:solidFill>
                  <a:srgbClr val="1E3863"/>
                </a:solidFill>
                <a:latin typeface="汉仪粗简黑简" panose="00020600040101010101" charset="-122"/>
                <a:ea typeface="汉仪粗简黑简" panose="00020600040101010101" charset="-122"/>
                <a:sym typeface="+mn-ea"/>
              </a:rPr>
              <a:t>和</a:t>
            </a:r>
            <a:r>
              <a:rPr lang="en-US" altLang="zh-CN" sz="2400" b="1" dirty="0">
                <a:solidFill>
                  <a:srgbClr val="1E3863"/>
                </a:solidFill>
                <a:latin typeface="汉仪粗简黑简" panose="00020600040101010101" charset="-122"/>
                <a:ea typeface="汉仪粗简黑简" panose="00020600040101010101" charset="-122"/>
                <a:sym typeface="+mn-ea"/>
              </a:rPr>
              <a:t>Cache</a:t>
            </a:r>
            <a:r>
              <a:rPr lang="zh-CN" altLang="en-US" sz="2400" b="1" dirty="0">
                <a:solidFill>
                  <a:srgbClr val="1E3863"/>
                </a:solidFill>
                <a:latin typeface="汉仪粗简黑简" panose="00020600040101010101" charset="-122"/>
                <a:ea typeface="汉仪粗简黑简" panose="00020600040101010101" charset="-122"/>
                <a:sym typeface="+mn-ea"/>
              </a:rPr>
              <a:t>的一致性问题</a:t>
            </a:r>
          </a:p>
        </p:txBody>
      </p:sp>
      <p:sp>
        <p:nvSpPr>
          <p:cNvPr id="21" name="文本框2"/>
          <p:cNvSpPr/>
          <p:nvPr/>
        </p:nvSpPr>
        <p:spPr>
          <a:xfrm>
            <a:off x="276022" y="4970620"/>
            <a:ext cx="3682768" cy="1379045"/>
          </a:xfrm>
          <a:prstGeom prst="rect">
            <a:avLst/>
          </a:prstGeom>
        </p:spPr>
        <p:txBody>
          <a:bodyPr wrap="square">
            <a:noAutofit/>
          </a:bodyPr>
          <a:lstStyle/>
          <a:p>
            <a:pPr lvl="0" algn="just">
              <a:lnSpc>
                <a:spcPct val="150000"/>
              </a:lnSpc>
              <a:spcBef>
                <a:spcPts val="2950"/>
              </a:spcBef>
              <a:defRPr/>
            </a:pPr>
            <a:r>
              <a:rPr lang="zh-CN" altLang="en-US" sz="2000" dirty="0">
                <a:solidFill>
                  <a:srgbClr val="24487D"/>
                </a:solidFill>
                <a:latin typeface="Consolas" panose="020B0609020204030204" charset="0"/>
                <a:ea typeface="汉仪粗简黑简" panose="00020600040101010101" charset="-122"/>
                <a:cs typeface="Consolas" panose="020B0609020204030204" charset="0"/>
                <a:sym typeface="+mn-lt"/>
              </a:rPr>
              <a:t>最简单的方法就是使用</a:t>
            </a:r>
            <a:r>
              <a:rPr lang="en-US" altLang="zh-CN" sz="2000" dirty="0" err="1">
                <a:solidFill>
                  <a:srgbClr val="24487D"/>
                </a:solidFill>
                <a:latin typeface="Consolas" panose="020B0609020204030204" charset="0"/>
                <a:ea typeface="汉仪粗简黑简" panose="00020600040101010101" charset="-122"/>
                <a:cs typeface="Consolas" panose="020B0609020204030204" charset="0"/>
                <a:sym typeface="+mn-lt"/>
              </a:rPr>
              <a:t>uncache</a:t>
            </a:r>
            <a:r>
              <a:rPr lang="zh-CN" altLang="en-US" sz="2000" dirty="0">
                <a:solidFill>
                  <a:srgbClr val="24487D"/>
                </a:solidFill>
                <a:latin typeface="Consolas" panose="020B0609020204030204" charset="0"/>
                <a:ea typeface="汉仪粗简黑简" panose="00020600040101010101" charset="-122"/>
                <a:cs typeface="Consolas" panose="020B0609020204030204" charset="0"/>
                <a:sym typeface="+mn-lt"/>
              </a:rPr>
              <a:t>的内存来进行</a:t>
            </a:r>
            <a:r>
              <a:rPr lang="en-US" altLang="zh-CN" sz="2000" dirty="0">
                <a:solidFill>
                  <a:srgbClr val="24487D"/>
                </a:solidFill>
                <a:latin typeface="Consolas" panose="020B0609020204030204" charset="0"/>
                <a:ea typeface="汉仪粗简黑简" panose="00020600040101010101" charset="-122"/>
                <a:cs typeface="Consolas" panose="020B0609020204030204" charset="0"/>
                <a:sym typeface="+mn-lt"/>
              </a:rPr>
              <a:t>DMA</a:t>
            </a:r>
            <a:r>
              <a:rPr lang="zh-CN" altLang="en-US" sz="2000" dirty="0">
                <a:solidFill>
                  <a:srgbClr val="24487D"/>
                </a:solidFill>
                <a:latin typeface="Consolas" panose="020B0609020204030204" charset="0"/>
                <a:ea typeface="汉仪粗简黑简" panose="00020600040101010101" charset="-122"/>
                <a:cs typeface="Consolas" panose="020B0609020204030204" charset="0"/>
                <a:sym typeface="+mn-lt"/>
              </a:rPr>
              <a:t>传输，即不使用</a:t>
            </a:r>
            <a:r>
              <a:rPr lang="en-US" altLang="zh-CN" sz="2000" dirty="0">
                <a:solidFill>
                  <a:srgbClr val="24487D"/>
                </a:solidFill>
                <a:latin typeface="Consolas" panose="020B0609020204030204" charset="0"/>
                <a:ea typeface="汉仪粗简黑简" panose="00020600040101010101" charset="-122"/>
                <a:cs typeface="Consolas" panose="020B0609020204030204" charset="0"/>
                <a:sym typeface="+mn-lt"/>
              </a:rPr>
              <a:t>cache</a:t>
            </a:r>
            <a:r>
              <a:rPr lang="zh-CN" altLang="en-US" sz="2000" dirty="0">
                <a:solidFill>
                  <a:srgbClr val="24487D"/>
                </a:solidFill>
                <a:latin typeface="Consolas" panose="020B0609020204030204" charset="0"/>
                <a:ea typeface="汉仪粗简黑简" panose="00020600040101010101" charset="-122"/>
                <a:cs typeface="Consolas" panose="020B0609020204030204" charset="0"/>
                <a:sym typeface="+mn-lt"/>
              </a:rPr>
              <a:t>。</a:t>
            </a:r>
            <a:endParaRPr lang="en-US" altLang="zh-CN" sz="2000" dirty="0">
              <a:solidFill>
                <a:srgbClr val="24487D"/>
              </a:solidFill>
              <a:latin typeface="Consolas" panose="020B0609020204030204" charset="0"/>
              <a:ea typeface="汉仪粗简黑简" panose="00020600040101010101" charset="-122"/>
              <a:cs typeface="Consolas" panose="020B0609020204030204" charset="0"/>
              <a:sym typeface="+mn-lt"/>
            </a:endParaRPr>
          </a:p>
        </p:txBody>
      </p:sp>
      <p:grpSp>
        <p:nvGrpSpPr>
          <p:cNvPr id="5" name="组合 4"/>
          <p:cNvGrpSpPr/>
          <p:nvPr/>
        </p:nvGrpSpPr>
        <p:grpSpPr>
          <a:xfrm>
            <a:off x="4370944" y="848262"/>
            <a:ext cx="8232808" cy="6019363"/>
            <a:chOff x="4370944" y="848262"/>
            <a:chExt cx="8232808" cy="6019363"/>
          </a:xfrm>
        </p:grpSpPr>
        <p:pic>
          <p:nvPicPr>
            <p:cNvPr id="1028" name="Picture 4" descr="https://dl-harmonyos.51cto.com/images/202112/e71a0d5463a13196890040fe04ddca9f83751a.png"/>
            <p:cNvPicPr>
              <a:picLocks noChangeAspect="1" noChangeArrowheads="1"/>
            </p:cNvPicPr>
            <p:nvPr/>
          </p:nvPicPr>
          <p:blipFill rotWithShape="1">
            <a:blip r:embed="rId4">
              <a:extLst>
                <a:ext uri="{28A0092B-C50C-407E-A947-70E740481C1C}">
                  <a14:useLocalDpi xmlns:a14="http://schemas.microsoft.com/office/drawing/2010/main" val="0"/>
                </a:ext>
              </a:extLst>
            </a:blip>
            <a:srcRect l="2926" t="2024" r="2103"/>
            <a:stretch>
              <a:fillRect/>
            </a:stretch>
          </p:blipFill>
          <p:spPr bwMode="auto">
            <a:xfrm>
              <a:off x="4370944" y="848262"/>
              <a:ext cx="7815713" cy="601936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551441" y="4534773"/>
              <a:ext cx="2059618" cy="3693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551441" y="5538826"/>
              <a:ext cx="2059618" cy="36503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2"/>
            <p:cNvSpPr/>
            <p:nvPr/>
          </p:nvSpPr>
          <p:spPr>
            <a:xfrm>
              <a:off x="8149045" y="5916318"/>
              <a:ext cx="2672842" cy="572780"/>
            </a:xfrm>
            <a:prstGeom prst="rect">
              <a:avLst/>
            </a:prstGeom>
          </p:spPr>
          <p:txBody>
            <a:bodyPr wrap="square">
              <a:noAutofit/>
            </a:bodyPr>
            <a:lstStyle/>
            <a:p>
              <a:pPr lvl="0">
                <a:lnSpc>
                  <a:spcPct val="150000"/>
                </a:lnSpc>
                <a:spcBef>
                  <a:spcPts val="2950"/>
                </a:spcBef>
                <a:defRPr/>
              </a:pPr>
              <a:r>
                <a:rPr lang="zh-CN" altLang="en-US" sz="1400" dirty="0">
                  <a:solidFill>
                    <a:srgbClr val="24487D"/>
                  </a:solidFill>
                  <a:latin typeface="Consolas" panose="020B0609020204030204" charset="0"/>
                  <a:ea typeface="汉仪粗简黑简" panose="00020600040101010101" charset="-122"/>
                  <a:cs typeface="Consolas" panose="020B0609020204030204" charset="0"/>
                  <a:sym typeface="+mn-lt"/>
                </a:rPr>
                <a:t>就是</a:t>
              </a:r>
              <a:r>
                <a:rPr lang="en-US" altLang="zh-CN" sz="1400" dirty="0">
                  <a:solidFill>
                    <a:srgbClr val="24487D"/>
                  </a:solidFill>
                  <a:latin typeface="Consolas" panose="020B0609020204030204" charset="0"/>
                  <a:ea typeface="汉仪粗简黑简" panose="00020600040101010101" charset="-122"/>
                  <a:cs typeface="Consolas" panose="020B0609020204030204" charset="0"/>
                  <a:sym typeface="+mn-lt"/>
                </a:rPr>
                <a:t>KERNEL_VMM_BASE</a:t>
              </a:r>
              <a:endParaRPr kumimoji="0" lang="en-US" altLang="zh-CN" sz="1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endParaRPr>
            </a:p>
          </p:txBody>
        </p:sp>
        <p:sp>
          <p:nvSpPr>
            <p:cNvPr id="9" name="箭头: 下 8"/>
            <p:cNvSpPr/>
            <p:nvPr/>
          </p:nvSpPr>
          <p:spPr>
            <a:xfrm rot="7307588">
              <a:off x="8665039" y="5817232"/>
              <a:ext cx="221381" cy="2502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2"/>
            <p:cNvSpPr/>
            <p:nvPr/>
          </p:nvSpPr>
          <p:spPr>
            <a:xfrm>
              <a:off x="10426209" y="5383378"/>
              <a:ext cx="1946536" cy="572780"/>
            </a:xfrm>
            <a:prstGeom prst="rect">
              <a:avLst/>
            </a:prstGeom>
          </p:spPr>
          <p:txBody>
            <a:bodyPr wrap="square">
              <a:noAutofit/>
            </a:bodyPr>
            <a:lstStyle/>
            <a:p>
              <a:pPr lvl="0">
                <a:lnSpc>
                  <a:spcPct val="150000"/>
                </a:lnSpc>
                <a:spcBef>
                  <a:spcPts val="2950"/>
                </a:spcBef>
                <a:defRPr/>
              </a:pPr>
              <a:r>
                <a:rPr lang="en-US" altLang="zh-CN" sz="1400" dirty="0">
                  <a:solidFill>
                    <a:srgbClr val="24487D"/>
                  </a:solidFill>
                  <a:latin typeface="Consolas" panose="020B0609020204030204" charset="0"/>
                  <a:ea typeface="汉仪粗简黑简" panose="00020600040101010101" charset="-122"/>
                  <a:cs typeface="Consolas" panose="020B0609020204030204" charset="0"/>
                  <a:sym typeface="+mn-lt"/>
                </a:rPr>
                <a:t>MEM_CACHED_ADDR</a:t>
              </a:r>
              <a:endParaRPr kumimoji="0" lang="en-US" altLang="zh-CN" sz="140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endParaRPr>
            </a:p>
          </p:txBody>
        </p:sp>
        <p:sp>
          <p:nvSpPr>
            <p:cNvPr id="3" name="矩形 2"/>
            <p:cNvSpPr/>
            <p:nvPr/>
          </p:nvSpPr>
          <p:spPr>
            <a:xfrm>
              <a:off x="9104243" y="3857943"/>
              <a:ext cx="1946536" cy="87308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2"/>
            <p:cNvSpPr/>
            <p:nvPr/>
          </p:nvSpPr>
          <p:spPr>
            <a:xfrm>
              <a:off x="10426209" y="4471912"/>
              <a:ext cx="2177543" cy="572780"/>
            </a:xfrm>
            <a:prstGeom prst="rect">
              <a:avLst/>
            </a:prstGeom>
          </p:spPr>
          <p:txBody>
            <a:bodyPr wrap="square">
              <a:noAutofit/>
            </a:bodyPr>
            <a:lstStyle/>
            <a:p>
              <a:pPr lvl="0">
                <a:lnSpc>
                  <a:spcPct val="150000"/>
                </a:lnSpc>
                <a:spcBef>
                  <a:spcPts val="2950"/>
                </a:spcBef>
                <a:defRPr/>
              </a:pPr>
              <a:r>
                <a:rPr lang="en-US" altLang="zh-CN" sz="1400" dirty="0">
                  <a:solidFill>
                    <a:srgbClr val="24487D"/>
                  </a:solidFill>
                  <a:latin typeface="Consolas" panose="020B0609020204030204" charset="0"/>
                  <a:ea typeface="汉仪粗简黑简" panose="00020600040101010101" charset="-122"/>
                  <a:cs typeface="Consolas" panose="020B0609020204030204" charset="0"/>
                  <a:sym typeface="+mn-lt"/>
                </a:rPr>
                <a:t>MEM_UNCACHED_ADDR</a:t>
              </a:r>
              <a:endParaRPr kumimoji="0" lang="en-US" altLang="zh-CN" sz="1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endParaRPr>
            </a:p>
          </p:txBody>
        </p:sp>
        <p:sp>
          <p:nvSpPr>
            <p:cNvPr id="2" name="矩形 1"/>
            <p:cNvSpPr/>
            <p:nvPr/>
          </p:nvSpPr>
          <p:spPr>
            <a:xfrm>
              <a:off x="10606632" y="4093385"/>
              <a:ext cx="1585690" cy="338554"/>
            </a:xfrm>
            <a:prstGeom prst="rect">
              <a:avLst/>
            </a:prstGeom>
          </p:spPr>
          <p:txBody>
            <a:bodyPr wrap="none">
              <a:spAutoFit/>
            </a:bodyPr>
            <a:lstStyle/>
            <a:p>
              <a:r>
                <a:rPr lang="en-US" altLang="zh-CN" sz="1600" dirty="0" err="1">
                  <a:solidFill>
                    <a:srgbClr val="24487D"/>
                  </a:solidFill>
                  <a:latin typeface="Consolas" panose="020B0609020204030204" charset="0"/>
                  <a:ea typeface="汉仪粗简黑简" panose="00020600040101010101" charset="-122"/>
                  <a:cs typeface="Consolas" panose="020B0609020204030204" charset="0"/>
                  <a:sym typeface="+mn-lt"/>
                </a:rPr>
                <a:t>uncache</a:t>
              </a:r>
              <a:r>
                <a:rPr lang="zh-CN" altLang="en-US" sz="1600" dirty="0">
                  <a:solidFill>
                    <a:srgbClr val="24487D"/>
                  </a:solidFill>
                  <a:latin typeface="Consolas" panose="020B0609020204030204" charset="0"/>
                  <a:ea typeface="汉仪粗简黑简" panose="00020600040101010101" charset="-122"/>
                  <a:cs typeface="Consolas" panose="020B0609020204030204" charset="0"/>
                  <a:sym typeface="+mn-lt"/>
                </a:rPr>
                <a:t>的内存</a:t>
              </a:r>
              <a:endParaRPr lang="zh-CN" altLang="en-US" sz="1600" dirty="0"/>
            </a:p>
          </p:txBody>
        </p:sp>
      </p:grpSp>
      <p:cxnSp>
        <p:nvCxnSpPr>
          <p:cNvPr id="11" name="直接箭头连接符 10"/>
          <p:cNvCxnSpPr/>
          <p:nvPr/>
        </p:nvCxnSpPr>
        <p:spPr>
          <a:xfrm>
            <a:off x="1480820" y="1229995"/>
            <a:ext cx="10160" cy="127635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503890" y="990793"/>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28" name="TextBox 11"/>
          <p:cNvSpPr txBox="1"/>
          <p:nvPr/>
        </p:nvSpPr>
        <p:spPr>
          <a:xfrm>
            <a:off x="5503890" y="1077202"/>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4267" b="0" i="0" u="none" strike="noStrike" kern="1200" cap="none" spc="0" normalizeH="0" baseline="0" noProof="0" dirty="0">
                <a:ln>
                  <a:noFill/>
                </a:ln>
                <a:solidFill>
                  <a:srgbClr val="FFFFFF"/>
                </a:solidFill>
                <a:effectLst/>
                <a:uLnTx/>
                <a:uFillTx/>
                <a:latin typeface="Arial Black"/>
                <a:ea typeface="宋体"/>
                <a:cs typeface="+mn-cs"/>
              </a:rPr>
              <a:t>01</a:t>
            </a:r>
            <a:endParaRPr kumimoji="0" lang="zh-CN" altLang="en-US" sz="2667"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30" name="Rectangle 18"/>
          <p:cNvSpPr/>
          <p:nvPr/>
        </p:nvSpPr>
        <p:spPr>
          <a:xfrm>
            <a:off x="6697604" y="990793"/>
            <a:ext cx="4975051"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1" name="TextBox 19"/>
          <p:cNvSpPr txBox="1"/>
          <p:nvPr/>
        </p:nvSpPr>
        <p:spPr>
          <a:xfrm>
            <a:off x="6781267" y="1118303"/>
            <a:ext cx="5138408"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3733" b="1" i="0" u="none" strike="noStrike" kern="1200" cap="none" spc="0" normalizeH="0" baseline="0" noProof="0" dirty="0">
                <a:ln>
                  <a:noFill/>
                </a:ln>
                <a:solidFill>
                  <a:srgbClr val="FFFFFF"/>
                </a:solidFill>
                <a:effectLst/>
                <a:uLnTx/>
                <a:uFillTx/>
                <a:latin typeface="微软雅黑"/>
                <a:ea typeface="微软雅黑"/>
                <a:cs typeface="+mn-cs"/>
              </a:rPr>
              <a:t>主要数据结构</a:t>
            </a:r>
          </a:p>
        </p:txBody>
      </p:sp>
      <p:sp>
        <p:nvSpPr>
          <p:cNvPr id="32" name="Rectangle 24"/>
          <p:cNvSpPr/>
          <p:nvPr/>
        </p:nvSpPr>
        <p:spPr>
          <a:xfrm>
            <a:off x="5539303" y="3288263"/>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5" name="Rectangle 26"/>
          <p:cNvSpPr/>
          <p:nvPr/>
        </p:nvSpPr>
        <p:spPr>
          <a:xfrm>
            <a:off x="6697603" y="3288263"/>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7" name="TextBox 27"/>
          <p:cNvSpPr txBox="1"/>
          <p:nvPr/>
        </p:nvSpPr>
        <p:spPr>
          <a:xfrm>
            <a:off x="6697604" y="3425084"/>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3733" b="1" i="0" u="none" strike="noStrike" kern="1200" cap="none" spc="0" normalizeH="0" baseline="0" noProof="0" dirty="0">
                <a:ln>
                  <a:noFill/>
                </a:ln>
                <a:solidFill>
                  <a:srgbClr val="FFFFFF"/>
                </a:solidFill>
                <a:effectLst/>
                <a:uLnTx/>
                <a:uFillTx/>
                <a:latin typeface="微软雅黑"/>
                <a:ea typeface="微软雅黑"/>
                <a:cs typeface="+mn-cs"/>
              </a:rPr>
              <a:t>缺页的处理</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ctr" defTabSz="1219170" rtl="0" eaLnBrk="1" fontAlgn="base" latinLnBrk="0" hangingPunct="1">
              <a:lnSpc>
                <a:spcPct val="100000"/>
              </a:lnSpc>
              <a:spcBef>
                <a:spcPct val="0"/>
              </a:spcBef>
              <a:spcAft>
                <a:spcPct val="0"/>
              </a:spcAft>
              <a:buClrTx/>
              <a:buSzTx/>
              <a:buFont typeface="Arial" charset="0"/>
              <a:buNone/>
              <a:tabLst/>
              <a:defRPr/>
            </a:pPr>
            <a:r>
              <a:rPr kumimoji="0" lang="zh-CN" altLang="en-US" sz="5333" b="1" i="0" u="none" strike="noStrike" kern="1200" cap="none" spc="0" normalizeH="0" baseline="0" noProof="0">
                <a:ln>
                  <a:noFill/>
                </a:ln>
                <a:solidFill>
                  <a:srgbClr val="254061"/>
                </a:solidFill>
                <a:effectLst/>
                <a:uLnTx/>
                <a:uFillTx/>
                <a:latin typeface="微软雅黑"/>
                <a:ea typeface="微软雅黑"/>
                <a:cs typeface="+mn-cs"/>
              </a:rPr>
              <a:t>分享内容</a:t>
            </a:r>
            <a:endParaRPr kumimoji="0" lang="en-US" sz="5333" b="1" i="0" u="none" strike="noStrike" kern="1200" cap="none" spc="0" normalizeH="0" baseline="0" noProof="0">
              <a:ln>
                <a:noFill/>
              </a:ln>
              <a:solidFill>
                <a:srgbClr val="254061"/>
              </a:solidFill>
              <a:effectLst/>
              <a:uLnTx/>
              <a:uFillTx/>
              <a:latin typeface="微软雅黑"/>
              <a:ea typeface="微软雅黑"/>
              <a:cs typeface="+mn-cs"/>
            </a:endParaRPr>
          </a:p>
          <a:p>
            <a:pPr marL="0" marR="0" lvl="0" indent="0" algn="ctr" defTabSz="1219170" rtl="0" eaLnBrk="1" fontAlgn="base" latinLnBrk="0" hangingPunct="1">
              <a:lnSpc>
                <a:spcPct val="100000"/>
              </a:lnSpc>
              <a:spcBef>
                <a:spcPct val="0"/>
              </a:spcBef>
              <a:spcAft>
                <a:spcPct val="0"/>
              </a:spcAft>
              <a:buClrTx/>
              <a:buSzTx/>
              <a:buFont typeface="Arial" charset="0"/>
              <a:buNone/>
              <a:tabLst/>
              <a:defRPr/>
            </a:pPr>
            <a:r>
              <a:rPr kumimoji="0" lang="en-US" sz="3733" b="1" i="0" u="none" strike="noStrike" kern="1200" cap="none" spc="0" normalizeH="0" baseline="0" noProof="0">
                <a:ln>
                  <a:noFill/>
                </a:ln>
                <a:solidFill>
                  <a:srgbClr val="254061"/>
                </a:solidFill>
                <a:effectLst/>
                <a:uLnTx/>
                <a:uFillTx/>
                <a:latin typeface="微软雅黑"/>
                <a:ea typeface="微软雅黑"/>
                <a:cs typeface="+mn-cs"/>
              </a:rPr>
              <a:t>Contents</a:t>
            </a:r>
            <a:endParaRPr kumimoji="0" lang="zh-CN" altLang="en-US" sz="3733" b="1" i="0" u="none" strike="noStrike" kern="1200" cap="none" spc="0" normalizeH="0" baseline="0" noProof="0">
              <a:ln>
                <a:noFill/>
              </a:ln>
              <a:solidFill>
                <a:srgbClr val="254061"/>
              </a:solidFill>
              <a:effectLst/>
              <a:uLnTx/>
              <a:uFillTx/>
              <a:latin typeface="微软雅黑"/>
              <a:ea typeface="微软雅黑"/>
              <a:cs typeface="+mn-cs"/>
            </a:endParaRPr>
          </a:p>
        </p:txBody>
      </p:sp>
      <p:sp>
        <p:nvSpPr>
          <p:cNvPr id="41" name="Rectangle 24"/>
          <p:cNvSpPr/>
          <p:nvPr/>
        </p:nvSpPr>
        <p:spPr>
          <a:xfrm>
            <a:off x="5539303" y="4512533"/>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42" name="TextBox 25"/>
          <p:cNvSpPr txBox="1"/>
          <p:nvPr/>
        </p:nvSpPr>
        <p:spPr>
          <a:xfrm>
            <a:off x="5539303" y="4585503"/>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4267" b="0" i="0" u="none" strike="noStrike" kern="1200" cap="none" spc="0" normalizeH="0" baseline="0" noProof="0" dirty="0">
                <a:ln>
                  <a:noFill/>
                </a:ln>
                <a:solidFill>
                  <a:srgbClr val="FFFFFF"/>
                </a:solidFill>
                <a:effectLst/>
                <a:uLnTx/>
                <a:uFillTx/>
                <a:latin typeface="Arial Black"/>
                <a:ea typeface="宋体"/>
                <a:cs typeface="+mn-cs"/>
              </a:rPr>
              <a:t>04</a:t>
            </a:r>
            <a:endParaRPr kumimoji="0" lang="zh-CN" altLang="en-US" sz="2667"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44" name="Rectangle 26"/>
          <p:cNvSpPr/>
          <p:nvPr/>
        </p:nvSpPr>
        <p:spPr>
          <a:xfrm>
            <a:off x="6697603" y="4527949"/>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46" name="TextBox 27"/>
          <p:cNvSpPr txBox="1"/>
          <p:nvPr/>
        </p:nvSpPr>
        <p:spPr>
          <a:xfrm>
            <a:off x="6701424" y="462660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3733" b="1" i="0" u="none" strike="noStrike" kern="1200" cap="none" spc="0" normalizeH="0" baseline="0" noProof="0" dirty="0">
                <a:ln>
                  <a:noFill/>
                </a:ln>
                <a:solidFill>
                  <a:srgbClr val="FFFFFF"/>
                </a:solidFill>
                <a:effectLst/>
                <a:uLnTx/>
                <a:uFillTx/>
                <a:latin typeface="微软雅黑"/>
                <a:ea typeface="微软雅黑"/>
                <a:cs typeface="+mn-cs"/>
              </a:rPr>
              <a:t>文件页的具体处理</a:t>
            </a:r>
          </a:p>
        </p:txBody>
      </p:sp>
      <p:sp>
        <p:nvSpPr>
          <p:cNvPr id="2" name="Rectangle 24">
            <a:extLst>
              <a:ext uri="{FF2B5EF4-FFF2-40B4-BE49-F238E27FC236}">
                <a16:creationId xmlns:a16="http://schemas.microsoft.com/office/drawing/2014/main" id="{F64D5E98-E26B-CB7B-CA0E-B678FFB65121}"/>
              </a:ext>
            </a:extLst>
          </p:cNvPr>
          <p:cNvSpPr/>
          <p:nvPr/>
        </p:nvSpPr>
        <p:spPr>
          <a:xfrm>
            <a:off x="5503890" y="2148522"/>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3" name="TextBox 25">
            <a:extLst>
              <a:ext uri="{FF2B5EF4-FFF2-40B4-BE49-F238E27FC236}">
                <a16:creationId xmlns:a16="http://schemas.microsoft.com/office/drawing/2014/main" id="{E9EB1CDF-7052-B890-85F0-3D87D9579638}"/>
              </a:ext>
            </a:extLst>
          </p:cNvPr>
          <p:cNvSpPr txBox="1"/>
          <p:nvPr/>
        </p:nvSpPr>
        <p:spPr>
          <a:xfrm>
            <a:off x="5539303" y="3373058"/>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4267" b="0" i="0" u="none" strike="noStrike" kern="1200" cap="none" spc="0" normalizeH="0" baseline="0" noProof="0" dirty="0">
                <a:ln>
                  <a:noFill/>
                </a:ln>
                <a:solidFill>
                  <a:srgbClr val="FFFFFF"/>
                </a:solidFill>
                <a:effectLst/>
                <a:uLnTx/>
                <a:uFillTx/>
                <a:latin typeface="Arial Black"/>
                <a:ea typeface="宋体"/>
                <a:cs typeface="+mn-cs"/>
              </a:rPr>
              <a:t>03</a:t>
            </a:r>
            <a:endParaRPr kumimoji="0" lang="zh-CN" altLang="en-US" sz="2667"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33" name="TextBox 25"/>
          <p:cNvSpPr txBox="1"/>
          <p:nvPr/>
        </p:nvSpPr>
        <p:spPr>
          <a:xfrm>
            <a:off x="5539303" y="2244738"/>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en-US" sz="4267" b="0" i="0" u="none" strike="noStrike" kern="1200" cap="none" spc="0" normalizeH="0" baseline="0" noProof="0" dirty="0">
                <a:ln>
                  <a:noFill/>
                </a:ln>
                <a:solidFill>
                  <a:srgbClr val="FFFFFF"/>
                </a:solidFill>
                <a:effectLst/>
                <a:uLnTx/>
                <a:uFillTx/>
                <a:latin typeface="Arial Black"/>
                <a:ea typeface="宋体"/>
                <a:cs typeface="+mn-cs"/>
              </a:rPr>
              <a:t>02</a:t>
            </a:r>
            <a:endParaRPr kumimoji="0" lang="zh-CN" altLang="en-US" sz="2667"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4" name="Rectangle 26">
            <a:extLst>
              <a:ext uri="{FF2B5EF4-FFF2-40B4-BE49-F238E27FC236}">
                <a16:creationId xmlns:a16="http://schemas.microsoft.com/office/drawing/2014/main" id="{DB9DAD1F-0A6B-BE3F-5CF2-ECB2310BF458}"/>
              </a:ext>
            </a:extLst>
          </p:cNvPr>
          <p:cNvSpPr/>
          <p:nvPr/>
        </p:nvSpPr>
        <p:spPr>
          <a:xfrm>
            <a:off x="6697602" y="2148522"/>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40" rtl="0" eaLnBrk="1" fontAlgn="base" latinLnBrk="0" hangingPunct="1">
              <a:lnSpc>
                <a:spcPct val="100000"/>
              </a:lnSpc>
              <a:spcBef>
                <a:spcPct val="0"/>
              </a:spcBef>
              <a:spcAft>
                <a:spcPct val="0"/>
              </a:spcAft>
              <a:buClrTx/>
              <a:buSzTx/>
              <a:buFont typeface="Arial" charset="0"/>
              <a:buNone/>
              <a:tabLst/>
              <a:defRPr/>
            </a:pPr>
            <a:endParaRPr kumimoji="0" lang="zh-CN" altLang="en-US" sz="2400" b="0" i="0" u="none" strike="noStrike" kern="1200" cap="none" spc="0" normalizeH="0" baseline="0" noProof="0">
              <a:ln>
                <a:noFill/>
              </a:ln>
              <a:solidFill>
                <a:srgbClr val="000000"/>
              </a:solidFill>
              <a:effectLst/>
              <a:uLnTx/>
              <a:uFillTx/>
              <a:latin typeface="Arial"/>
              <a:ea typeface="宋体"/>
              <a:cs typeface="+mn-cs"/>
            </a:endParaRPr>
          </a:p>
        </p:txBody>
      </p:sp>
      <p:sp>
        <p:nvSpPr>
          <p:cNvPr id="5" name="TextBox 27">
            <a:extLst>
              <a:ext uri="{FF2B5EF4-FFF2-40B4-BE49-F238E27FC236}">
                <a16:creationId xmlns:a16="http://schemas.microsoft.com/office/drawing/2014/main" id="{82505650-6901-E87A-990B-880184AA3529}"/>
              </a:ext>
            </a:extLst>
          </p:cNvPr>
          <p:cNvSpPr txBox="1"/>
          <p:nvPr/>
        </p:nvSpPr>
        <p:spPr>
          <a:xfrm>
            <a:off x="6739436" y="2285839"/>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1219170" rtl="0" eaLnBrk="1" fontAlgn="base" latinLnBrk="0" hangingPunct="1">
              <a:lnSpc>
                <a:spcPct val="100000"/>
              </a:lnSpc>
              <a:spcBef>
                <a:spcPct val="0"/>
              </a:spcBef>
              <a:spcAft>
                <a:spcPct val="0"/>
              </a:spcAft>
              <a:buClrTx/>
              <a:buSzTx/>
              <a:buFont typeface="Arial" charset="0"/>
              <a:buNone/>
              <a:tabLst/>
              <a:defRPr/>
            </a:pPr>
            <a:r>
              <a:rPr kumimoji="0" lang="zh-CN" altLang="en-US" sz="3733" b="1" i="0" u="none" strike="noStrike" kern="1200" cap="none" spc="0" normalizeH="0" baseline="0" noProof="0" dirty="0">
                <a:ln>
                  <a:noFill/>
                </a:ln>
                <a:solidFill>
                  <a:srgbClr val="FFFFFF"/>
                </a:solidFill>
                <a:effectLst/>
                <a:uLnTx/>
                <a:uFillTx/>
                <a:latin typeface="微软雅黑"/>
                <a:ea typeface="微软雅黑"/>
                <a:cs typeface="+mn-cs"/>
              </a:rPr>
              <a:t>缺页的起因与映射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文本框 3"/>
          <p:cNvSpPr txBox="1"/>
          <p:nvPr/>
        </p:nvSpPr>
        <p:spPr>
          <a:xfrm>
            <a:off x="3886835" y="369570"/>
            <a:ext cx="4419600" cy="829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noProof="0" dirty="0">
                <a:ln>
                  <a:noFill/>
                </a:ln>
                <a:solidFill>
                  <a:srgbClr val="1E3863"/>
                </a:solidFill>
                <a:effectLst/>
                <a:uLnTx/>
                <a:uFillTx/>
                <a:latin typeface="汉仪粗简黑简" panose="00020600040101010101" charset="-122"/>
                <a:ea typeface="汉仪粗简黑简" panose="00020600040101010101" charset="-122"/>
                <a:sym typeface="+mn-ea"/>
              </a:rPr>
              <a:t>LOS_DmaMemFree </a:t>
            </a:r>
            <a:r>
              <a:rPr lang="zh-CN" altLang="en-US" sz="2400" b="1" noProof="0" dirty="0">
                <a:ln>
                  <a:noFill/>
                </a:ln>
                <a:solidFill>
                  <a:srgbClr val="1E3863"/>
                </a:solidFill>
                <a:effectLst/>
                <a:uLnTx/>
                <a:uFillTx/>
                <a:latin typeface="汉仪粗简黑简" panose="00020600040101010101" charset="-122"/>
                <a:ea typeface="汉仪粗简黑简" panose="00020600040101010101" charset="-122"/>
                <a:sym typeface="+mn-ea"/>
              </a:rPr>
              <a:t>设备映射</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释放DMA空间</a:t>
            </a:r>
          </a:p>
        </p:txBody>
      </p:sp>
      <p:sp>
        <p:nvSpPr>
          <p:cNvPr id="20" name="文本框2"/>
          <p:cNvSpPr/>
          <p:nvPr/>
        </p:nvSpPr>
        <p:spPr>
          <a:xfrm>
            <a:off x="2977515" y="3545840"/>
            <a:ext cx="6236335" cy="996315"/>
          </a:xfrm>
          <a:prstGeom prst="rect">
            <a:avLst/>
          </a:prstGeom>
        </p:spPr>
        <p:txBody>
          <a:bodyPr wrap="square">
            <a:noAutofit/>
          </a:bodyPr>
          <a:lstStyle/>
          <a:p>
            <a:pPr marL="0" marR="0" lvl="0" indent="0" algn="l" defTabSz="914400" rtl="0" eaLnBrk="1" fontAlgn="auto" latinLnBrk="0" hangingPunct="1">
              <a:lnSpc>
                <a:spcPct val="110000"/>
              </a:lnSpc>
              <a:spcBef>
                <a:spcPts val="2950"/>
              </a:spcBef>
              <a:spcAft>
                <a:spcPts val="0"/>
              </a:spcAft>
              <a:buClrTx/>
              <a:buSzTx/>
              <a:buFontTx/>
              <a:buNone/>
              <a:defRPr/>
            </a:pP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参数：</a:t>
            </a:r>
            <a:b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br>
            <a:r>
              <a:rPr kumimoji="0" lang="en-US" altLang="zh-CN"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vaddr		DMA</a:t>
            </a:r>
            <a:r>
              <a:rPr kumimoji="0" lang="zh-CN" altLang="en-US" sz="2400" b="0" i="0" u="none" strike="noStrike" kern="1200" cap="none" spc="0" normalizeH="0" baseline="0" noProof="0" dirty="0">
                <a:ln>
                  <a:noFill/>
                </a:ln>
                <a:solidFill>
                  <a:srgbClr val="24487D"/>
                </a:solidFill>
                <a:effectLst/>
                <a:uLnTx/>
                <a:uFillTx/>
                <a:latin typeface="Consolas" panose="020B0609020204030204" charset="0"/>
                <a:ea typeface="汉仪粗简黑简" panose="00020600040101010101" charset="-122"/>
                <a:cs typeface="Consolas" panose="020B0609020204030204" charset="0"/>
                <a:sym typeface="+mn-lt"/>
              </a:rPr>
              <a:t>指针</a:t>
            </a:r>
          </a:p>
        </p:txBody>
      </p:sp>
      <p:pic>
        <p:nvPicPr>
          <p:cNvPr id="3" name="图片 2"/>
          <p:cNvPicPr>
            <a:picLocks noChangeAspect="1"/>
          </p:cNvPicPr>
          <p:nvPr/>
        </p:nvPicPr>
        <p:blipFill>
          <a:blip r:embed="rId3"/>
          <a:stretch>
            <a:fillRect/>
          </a:stretch>
        </p:blipFill>
        <p:spPr>
          <a:xfrm>
            <a:off x="2977515" y="2628265"/>
            <a:ext cx="6191885" cy="456565"/>
          </a:xfrm>
          <a:prstGeom prst="rect">
            <a:avLst/>
          </a:prstGeom>
        </p:spPr>
      </p:pic>
      <p:sp>
        <p:nvSpPr>
          <p:cNvPr id="5" name="文本框 4"/>
          <p:cNvSpPr txBox="1"/>
          <p:nvPr/>
        </p:nvSpPr>
        <p:spPr>
          <a:xfrm>
            <a:off x="0" y="0"/>
            <a:ext cx="2059619" cy="369332"/>
          </a:xfrm>
          <a:prstGeom prst="rect">
            <a:avLst/>
          </a:prstGeom>
          <a:noFill/>
        </p:spPr>
        <p:txBody>
          <a:bodyPr wrap="square" rtlCol="0">
            <a:spAutoFit/>
          </a:bodyPr>
          <a:lstStyle/>
          <a:p>
            <a:r>
              <a:rPr lang="zh-CN" altLang="en-US" dirty="0"/>
              <a:t>郑若楠</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3486550" y="236635"/>
            <a:ext cx="320294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1E3863"/>
                </a:solidFill>
                <a:effectLst/>
                <a:uLnTx/>
                <a:uFillTx/>
                <a:latin typeface="汉仪粗简黑简" panose="00020600040101010101" charset="-122"/>
                <a:ea typeface="汉仪粗简黑简" panose="00020600040101010101" charset="-122"/>
                <a:cs typeface="+mn-cs"/>
                <a:sym typeface="+mn-ea"/>
              </a:rPr>
              <a:t>程序流程图</a:t>
            </a:r>
            <a:endParaRPr kumimoji="0" lang="en-US" altLang="zh-CN" sz="2400" b="1" i="0" u="none" strike="noStrike" kern="1200" cap="none" spc="0" normalizeH="0" baseline="0" noProof="0" dirty="0">
              <a:ln>
                <a:noFill/>
              </a:ln>
              <a:solidFill>
                <a:srgbClr val="1E3863"/>
              </a:solidFill>
              <a:effectLst/>
              <a:uLnTx/>
              <a:uFillTx/>
              <a:latin typeface="汉仪粗简黑简" panose="00020600040101010101" charset="-122"/>
              <a:ea typeface="汉仪粗简黑简" panose="00020600040101010101" charset="-122"/>
              <a:cs typeface="+mn-ea"/>
              <a:sym typeface="+mn-ea"/>
            </a:endParaRPr>
          </a:p>
        </p:txBody>
      </p:sp>
      <p:sp>
        <p:nvSpPr>
          <p:cNvPr id="4" name="文本框 3"/>
          <p:cNvSpPr txBox="1"/>
          <p:nvPr/>
        </p:nvSpPr>
        <p:spPr>
          <a:xfrm>
            <a:off x="0" y="0"/>
            <a:ext cx="2059619" cy="369332"/>
          </a:xfrm>
          <a:prstGeom prst="rect">
            <a:avLst/>
          </a:prstGeom>
          <a:noFill/>
        </p:spPr>
        <p:txBody>
          <a:bodyPr wrap="square" rtlCol="0">
            <a:spAutoFit/>
          </a:bodyPr>
          <a:lstStyle/>
          <a:p>
            <a:r>
              <a:rPr lang="zh-CN" altLang="en-US" dirty="0"/>
              <a:t>郑若楠</a:t>
            </a:r>
          </a:p>
        </p:txBody>
      </p:sp>
      <p:pic>
        <p:nvPicPr>
          <p:cNvPr id="3" name="图片 2"/>
          <p:cNvPicPr>
            <a:picLocks noChangeAspect="1"/>
          </p:cNvPicPr>
          <p:nvPr/>
        </p:nvPicPr>
        <p:blipFill>
          <a:blip r:embed="rId3"/>
          <a:stretch>
            <a:fillRect/>
          </a:stretch>
        </p:blipFill>
        <p:spPr>
          <a:xfrm>
            <a:off x="1" y="769687"/>
            <a:ext cx="8248760" cy="609793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2059" y="748980"/>
            <a:ext cx="5369941" cy="3530600"/>
          </a:xfrm>
          <a:prstGeom prst="rect">
            <a:avLst/>
          </a:prstGeom>
        </p:spPr>
      </p:pic>
      <p:cxnSp>
        <p:nvCxnSpPr>
          <p:cNvPr id="6" name="直接连接符 5"/>
          <p:cNvCxnSpPr/>
          <p:nvPr/>
        </p:nvCxnSpPr>
        <p:spPr>
          <a:xfrm>
            <a:off x="7538720" y="3433693"/>
            <a:ext cx="0" cy="24892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538720" y="3677533"/>
            <a:ext cx="71004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538720" y="2686933"/>
            <a:ext cx="710041"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538720" y="2265360"/>
            <a:ext cx="0" cy="421573"/>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5"/>
          <a:stretch>
            <a:fillRect/>
          </a:stretch>
        </p:blipFill>
        <p:spPr>
          <a:xfrm>
            <a:off x="4419322" y="4758890"/>
            <a:ext cx="7658877" cy="228949"/>
          </a:xfrm>
          <a:prstGeom prst="rect">
            <a:avLst/>
          </a:prstGeom>
          <a:ln w="28575">
            <a:solidFill>
              <a:srgbClr val="00B0F0"/>
            </a:solidFill>
          </a:ln>
        </p:spPr>
      </p:pic>
      <p:cxnSp>
        <p:nvCxnSpPr>
          <p:cNvPr id="15" name="直接箭头连接符 14"/>
          <p:cNvCxnSpPr/>
          <p:nvPr/>
        </p:nvCxnSpPr>
        <p:spPr>
          <a:xfrm>
            <a:off x="2502568" y="3262964"/>
            <a:ext cx="3465095" cy="1424539"/>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174257" y="4978214"/>
            <a:ext cx="4113196" cy="1905971"/>
          </a:xfrm>
          <a:prstGeom prst="rect">
            <a:avLst/>
          </a:prstGeom>
        </p:spPr>
        <p:txBody>
          <a:bodyPr wrap="square">
            <a:spAutoFit/>
          </a:bodyPr>
          <a:lstStyle/>
          <a:p>
            <a:pPr lvl="0">
              <a:lnSpc>
                <a:spcPct val="150000"/>
              </a:lnSpc>
              <a:spcBef>
                <a:spcPts val="2950"/>
              </a:spcBef>
              <a:defRPr/>
            </a:pPr>
            <a:r>
              <a:rPr lang="zh-CN" altLang="en-US" sz="1600" dirty="0">
                <a:solidFill>
                  <a:srgbClr val="24487D"/>
                </a:solidFill>
                <a:latin typeface="Consolas" panose="020B0609020204030204" charset="0"/>
                <a:ea typeface="汉仪粗简黑简" panose="00020600040101010101" charset="-122"/>
                <a:cs typeface="Consolas" panose="020B0609020204030204" charset="0"/>
                <a:sym typeface="+mn-lt"/>
              </a:rPr>
              <a:t>是上述将有缓存虚拟地址转换为无缓存虚拟地址（</a:t>
            </a:r>
            <a:r>
              <a:rPr lang="en-US" altLang="zh-CN" sz="1600" dirty="0">
                <a:solidFill>
                  <a:srgbClr val="24487D"/>
                </a:solidFill>
                <a:latin typeface="Consolas" panose="020B0609020204030204" charset="0"/>
                <a:ea typeface="汉仪粗简黑简" panose="00020600040101010101" charset="-122"/>
                <a:cs typeface="Consolas" panose="020B0609020204030204" charset="0"/>
                <a:sym typeface="+mn-lt"/>
              </a:rPr>
              <a:t>VMM_TO_UNCACHED_ADDR</a:t>
            </a:r>
            <a:r>
              <a:rPr lang="zh-CN" altLang="en-US" sz="1600" dirty="0">
                <a:solidFill>
                  <a:srgbClr val="24487D"/>
                </a:solidFill>
                <a:latin typeface="Consolas" panose="020B0609020204030204" charset="0"/>
                <a:ea typeface="汉仪粗简黑简" panose="00020600040101010101" charset="-122"/>
                <a:cs typeface="Consolas" panose="020B0609020204030204" charset="0"/>
                <a:sym typeface="+mn-lt"/>
              </a:rPr>
              <a:t>）的逆过程，</a:t>
            </a:r>
            <a:br>
              <a:rPr lang="en-US" altLang="zh-CN" sz="1600" dirty="0">
                <a:solidFill>
                  <a:srgbClr val="24487D"/>
                </a:solidFill>
                <a:latin typeface="Consolas" panose="020B0609020204030204" charset="0"/>
                <a:ea typeface="汉仪粗简黑简" panose="00020600040101010101" charset="-122"/>
                <a:cs typeface="Consolas" panose="020B0609020204030204" charset="0"/>
                <a:sym typeface="+mn-lt"/>
              </a:rPr>
            </a:br>
            <a:r>
              <a:rPr lang="zh-CN" altLang="en-US" sz="1600" dirty="0">
                <a:solidFill>
                  <a:srgbClr val="24487D"/>
                </a:solidFill>
                <a:latin typeface="Consolas" panose="020B0609020204030204" charset="0"/>
                <a:ea typeface="汉仪粗简黑简" panose="00020600040101010101" charset="-122"/>
                <a:cs typeface="Consolas" panose="020B0609020204030204" charset="0"/>
                <a:sym typeface="+mn-lt"/>
              </a:rPr>
              <a:t>具体操作是计算出</a:t>
            </a:r>
            <a:r>
              <a:rPr lang="en-US" altLang="zh-CN" sz="1600" dirty="0" err="1">
                <a:solidFill>
                  <a:srgbClr val="24487D"/>
                </a:solidFill>
                <a:latin typeface="Consolas" panose="020B0609020204030204" charset="0"/>
                <a:ea typeface="汉仪粗简黑简" panose="00020600040101010101" charset="-122"/>
                <a:cs typeface="Consolas" panose="020B0609020204030204" charset="0"/>
                <a:sym typeface="+mn-lt"/>
              </a:rPr>
              <a:t>kVaddr</a:t>
            </a:r>
            <a:r>
              <a:rPr lang="zh-CN" altLang="en-US" sz="1600" dirty="0">
                <a:solidFill>
                  <a:srgbClr val="24487D"/>
                </a:solidFill>
                <a:latin typeface="Consolas" panose="020B0609020204030204" charset="0"/>
                <a:ea typeface="汉仪粗简黑简" panose="00020600040101010101" charset="-122"/>
                <a:cs typeface="Consolas" panose="020B0609020204030204" charset="0"/>
                <a:sym typeface="+mn-lt"/>
              </a:rPr>
              <a:t>相对无缓存虚拟空间基地址的相对地址，再加上有缓存虚拟空间基地址</a:t>
            </a:r>
            <a:endParaRPr lang="en-US" altLang="zh-CN" sz="1600" dirty="0">
              <a:solidFill>
                <a:srgbClr val="24487D"/>
              </a:solidFill>
              <a:latin typeface="Consolas" panose="020B0609020204030204" charset="0"/>
              <a:ea typeface="汉仪粗简黑简" panose="00020600040101010101" charset="-122"/>
              <a:cs typeface="Consolas" panose="020B0609020204030204" charset="0"/>
              <a:sym typeface="+mn-lt"/>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932180" y="2499360"/>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1520190" y="4836795"/>
            <a:ext cx="400685" cy="397510"/>
          </a:xfrm>
          <a:prstGeom prst="rect">
            <a:avLst/>
          </a:prstGeom>
        </p:spPr>
      </p:pic>
      <p:sp>
        <p:nvSpPr>
          <p:cNvPr id="20" name="文本框 19"/>
          <p:cNvSpPr txBox="1"/>
          <p:nvPr/>
        </p:nvSpPr>
        <p:spPr>
          <a:xfrm>
            <a:off x="4914265" y="2461895"/>
            <a:ext cx="5675630" cy="829945"/>
          </a:xfrm>
          <a:prstGeom prst="rect">
            <a:avLst/>
          </a:prstGeom>
          <a:noFill/>
        </p:spPr>
        <p:txBody>
          <a:bodyPr wrap="square" rtlCol="0">
            <a:spAutoFit/>
          </a:bodyPr>
          <a:lstStyle/>
          <a:p>
            <a:pPr lvl="0">
              <a:defRPr/>
            </a:pPr>
            <a:r>
              <a:rPr lang="zh-CN" altLang="en-US" sz="4800" b="1" kern="0" dirty="0">
                <a:solidFill>
                  <a:srgbClr val="24487D"/>
                </a:solidFill>
                <a:latin typeface="汉仪粗简黑简" panose="00020600040101010101" charset="-122"/>
                <a:ea typeface="汉仪粗简黑简" panose="00020600040101010101" charset="-122"/>
                <a:sym typeface="Arial" panose="020B0604020202020204" pitchFamily="34" charset="0"/>
              </a:rPr>
              <a:t>缺页的处理</a:t>
            </a:r>
            <a:endParaRPr lang="zh-CN" altLang="en-US" sz="4800" b="1" dirty="0">
              <a:solidFill>
                <a:srgbClr val="1E3863"/>
              </a:solidFill>
              <a:latin typeface="汉仪粗简黑简" panose="00020600040101010101" charset="-122"/>
              <a:ea typeface="汉仪粗简黑简" panose="00020600040101010101" charset="-122"/>
            </a:endParaRPr>
          </a:p>
        </p:txBody>
      </p:sp>
      <p:grpSp>
        <p:nvGrpSpPr>
          <p:cNvPr id="2" name="组合 1"/>
          <p:cNvGrpSpPr/>
          <p:nvPr/>
        </p:nvGrpSpPr>
        <p:grpSpPr>
          <a:xfrm>
            <a:off x="2051685" y="2009775"/>
            <a:ext cx="2747010" cy="2767965"/>
            <a:chOff x="2127" y="3222"/>
            <a:chExt cx="4326" cy="4359"/>
          </a:xfrm>
        </p:grpSpPr>
        <p:pic>
          <p:nvPicPr>
            <p:cNvPr id="5" name="图片 4" descr="QQ图片20220106181402"/>
            <p:cNvPicPr>
              <a:picLocks noChangeAspect="1"/>
            </p:cNvPicPr>
            <p:nvPr/>
          </p:nvPicPr>
          <p:blipFill>
            <a:blip r:embed="rId2"/>
            <a:srcRect l="74417" t="6019" r="10990" b="68250"/>
            <a:stretch>
              <a:fillRect/>
            </a:stretch>
          </p:blipFill>
          <p:spPr>
            <a:xfrm rot="5700000">
              <a:off x="2110" y="3238"/>
              <a:ext cx="4359" cy="4326"/>
            </a:xfrm>
            <a:prstGeom prst="rect">
              <a:avLst/>
            </a:prstGeom>
          </p:spPr>
        </p:pic>
        <p:sp>
          <p:nvSpPr>
            <p:cNvPr id="22" name="文本框 21"/>
            <p:cNvSpPr txBox="1"/>
            <p:nvPr/>
          </p:nvSpPr>
          <p:spPr>
            <a:xfrm>
              <a:off x="2692" y="3992"/>
              <a:ext cx="3049" cy="2931"/>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rPr>
                <a:t>03</a:t>
              </a:r>
            </a:p>
          </p:txBody>
        </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l="24" t="39042"/>
          <a:stretch>
            <a:fillRect/>
          </a:stretch>
        </p:blipFill>
        <p:spPr>
          <a:xfrm>
            <a:off x="854179" y="3394409"/>
            <a:ext cx="5555499" cy="2937322"/>
          </a:xfrm>
          <a:prstGeom prst="rect">
            <a:avLst/>
          </a:prstGeom>
        </p:spPr>
      </p:pic>
      <p:pic>
        <p:nvPicPr>
          <p:cNvPr id="3" name="图片 2"/>
          <p:cNvPicPr>
            <a:picLocks noChangeAspect="1"/>
          </p:cNvPicPr>
          <p:nvPr/>
        </p:nvPicPr>
        <p:blipFill>
          <a:blip r:embed="rId3"/>
          <a:stretch>
            <a:fillRect/>
          </a:stretch>
        </p:blipFill>
        <p:spPr>
          <a:xfrm>
            <a:off x="854179" y="526269"/>
            <a:ext cx="9315947" cy="2805078"/>
          </a:xfrm>
          <a:prstGeom prst="rect">
            <a:avLst/>
          </a:prstGeom>
        </p:spPr>
      </p:pic>
      <p:sp>
        <p:nvSpPr>
          <p:cNvPr id="4" name="文本框 3"/>
          <p:cNvSpPr txBox="1"/>
          <p:nvPr/>
        </p:nvSpPr>
        <p:spPr>
          <a:xfrm>
            <a:off x="7075502" y="4518735"/>
            <a:ext cx="3595457" cy="479394"/>
          </a:xfrm>
          <a:prstGeom prst="rect">
            <a:avLst/>
          </a:prstGeom>
          <a:noFill/>
        </p:spPr>
        <p:txBody>
          <a:bodyPr wrap="square" rtlCol="0">
            <a:spAutoFit/>
          </a:bodyPr>
          <a:lstStyle/>
          <a:p>
            <a:r>
              <a:rPr lang="zh-CN" altLang="en-US" sz="2400" dirty="0"/>
              <a:t>缺页的类型与相应的处理</a:t>
            </a:r>
          </a:p>
        </p:txBody>
      </p:sp>
      <p:sp>
        <p:nvSpPr>
          <p:cNvPr id="5" name="文本框 4"/>
          <p:cNvSpPr txBox="1"/>
          <p:nvPr/>
        </p:nvSpPr>
        <p:spPr>
          <a:xfrm>
            <a:off x="-52919" y="-28737"/>
            <a:ext cx="1844011" cy="377529"/>
          </a:xfrm>
          <a:prstGeom prst="rect">
            <a:avLst/>
          </a:prstGeom>
          <a:noFill/>
        </p:spPr>
        <p:txBody>
          <a:bodyPr wrap="square" rtlCol="0">
            <a:spAutoFit/>
          </a:bodyPr>
          <a:lstStyle/>
          <a:p>
            <a:r>
              <a:rPr lang="zh-CN" altLang="en-US" dirty="0"/>
              <a:t>卫苏逸 张馨木</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3726769" y="169609"/>
            <a:ext cx="4302463" cy="641413"/>
            <a:chOff x="4619805" y="501924"/>
            <a:chExt cx="4305251" cy="687367"/>
          </a:xfrm>
        </p:grpSpPr>
        <p:sp>
          <p:nvSpPr>
            <p:cNvPr id="57" name="文本框 56"/>
            <p:cNvSpPr txBox="1"/>
            <p:nvPr/>
          </p:nvSpPr>
          <p:spPr>
            <a:xfrm>
              <a:off x="4956913" y="501924"/>
              <a:ext cx="3968143" cy="4947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24487D"/>
                  </a:solidFill>
                  <a:effectLst/>
                  <a:uLnTx/>
                  <a:uFillTx/>
                  <a:latin typeface="汉仪粗简黑简" panose="00020600040101010101" charset="-122"/>
                  <a:ea typeface="汉仪粗简黑简" panose="00020600040101010101" charset="-122"/>
                  <a:cs typeface="+mn-ea"/>
                  <a:sym typeface="+mn-lt"/>
                </a:rPr>
                <a:t>los_vm_fault</a:t>
              </a:r>
              <a:r>
                <a:rPr lang="en-US" altLang="zh-CN" sz="2400" b="1" dirty="0">
                  <a:solidFill>
                    <a:srgbClr val="24487D"/>
                  </a:solidFill>
                  <a:latin typeface="汉仪粗简黑简" panose="00020600040101010101" charset="-122"/>
                  <a:ea typeface="汉仪粗简黑简" panose="00020600040101010101" charset="-122"/>
                  <a:cs typeface="+mn-ea"/>
                  <a:sym typeface="+mn-lt"/>
                </a:rPr>
                <a:t>.c</a:t>
              </a: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主要函数</a:t>
              </a:r>
            </a:p>
          </p:txBody>
        </p:sp>
        <p:sp>
          <p:nvSpPr>
            <p:cNvPr id="58" name="矩形 57"/>
            <p:cNvSpPr/>
            <p:nvPr/>
          </p:nvSpPr>
          <p:spPr>
            <a:xfrm>
              <a:off x="4619805" y="918454"/>
              <a:ext cx="3968144" cy="2708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Functions</a:t>
              </a:r>
            </a:p>
          </p:txBody>
        </p:sp>
      </p:grpSp>
      <p:sp>
        <p:nvSpPr>
          <p:cNvPr id="2" name="矩形: 圆角 1"/>
          <p:cNvSpPr/>
          <p:nvPr/>
        </p:nvSpPr>
        <p:spPr>
          <a:xfrm>
            <a:off x="920967" y="1779836"/>
            <a:ext cx="10922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 name="矩形: 圆角 2"/>
          <p:cNvSpPr/>
          <p:nvPr/>
        </p:nvSpPr>
        <p:spPr>
          <a:xfrm>
            <a:off x="2203667" y="1781106"/>
            <a:ext cx="35560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4" name="矩形: 圆角 3"/>
          <p:cNvSpPr/>
          <p:nvPr/>
        </p:nvSpPr>
        <p:spPr>
          <a:xfrm>
            <a:off x="920967" y="2529496"/>
            <a:ext cx="10922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5" name="矩形: 圆角 4"/>
          <p:cNvSpPr/>
          <p:nvPr/>
        </p:nvSpPr>
        <p:spPr>
          <a:xfrm>
            <a:off x="2203667" y="2529496"/>
            <a:ext cx="35560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6" name="矩形: 圆角 5"/>
          <p:cNvSpPr/>
          <p:nvPr/>
        </p:nvSpPr>
        <p:spPr>
          <a:xfrm>
            <a:off x="914181" y="3277886"/>
            <a:ext cx="10922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7" name="矩形: 圆角 6"/>
          <p:cNvSpPr/>
          <p:nvPr/>
        </p:nvSpPr>
        <p:spPr>
          <a:xfrm>
            <a:off x="2196881" y="3278521"/>
            <a:ext cx="35560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8" name="矩形: 圆角 7"/>
          <p:cNvSpPr/>
          <p:nvPr/>
        </p:nvSpPr>
        <p:spPr>
          <a:xfrm>
            <a:off x="914181" y="4083185"/>
            <a:ext cx="10922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9" name="矩形: 圆角 8"/>
          <p:cNvSpPr/>
          <p:nvPr/>
        </p:nvSpPr>
        <p:spPr>
          <a:xfrm>
            <a:off x="2196881" y="4084455"/>
            <a:ext cx="35560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10" name="文本框1"/>
          <p:cNvSpPr txBox="1"/>
          <p:nvPr/>
        </p:nvSpPr>
        <p:spPr>
          <a:xfrm>
            <a:off x="1307407" y="1926640"/>
            <a:ext cx="31931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1</a:t>
            </a:r>
          </a:p>
        </p:txBody>
      </p:sp>
      <p:sp>
        <p:nvSpPr>
          <p:cNvPr id="11" name="文本框1"/>
          <p:cNvSpPr txBox="1"/>
          <p:nvPr/>
        </p:nvSpPr>
        <p:spPr>
          <a:xfrm>
            <a:off x="1307407" y="2675030"/>
            <a:ext cx="31931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2</a:t>
            </a:r>
          </a:p>
        </p:txBody>
      </p:sp>
      <p:sp>
        <p:nvSpPr>
          <p:cNvPr id="12" name="文本框1"/>
          <p:cNvSpPr txBox="1"/>
          <p:nvPr/>
        </p:nvSpPr>
        <p:spPr>
          <a:xfrm>
            <a:off x="1300621" y="3424055"/>
            <a:ext cx="31931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3</a:t>
            </a:r>
          </a:p>
        </p:txBody>
      </p:sp>
      <p:sp>
        <p:nvSpPr>
          <p:cNvPr id="13" name="文本框1"/>
          <p:cNvSpPr txBox="1"/>
          <p:nvPr/>
        </p:nvSpPr>
        <p:spPr>
          <a:xfrm>
            <a:off x="1300621" y="4229989"/>
            <a:ext cx="31931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4</a:t>
            </a:r>
          </a:p>
        </p:txBody>
      </p:sp>
      <p:sp>
        <p:nvSpPr>
          <p:cNvPr id="14" name="文本框2"/>
          <p:cNvSpPr/>
          <p:nvPr/>
        </p:nvSpPr>
        <p:spPr>
          <a:xfrm>
            <a:off x="2210453" y="1824144"/>
            <a:ext cx="3542428" cy="472950"/>
          </a:xfrm>
          <a:prstGeom prst="rect">
            <a:avLst/>
          </a:prstGeom>
        </p:spPr>
        <p:txBody>
          <a:bodyPr wrap="square">
            <a:spAutoFit/>
          </a:bodyPr>
          <a:lstStyle/>
          <a:p>
            <a:pPr lvl="0">
              <a:lnSpc>
                <a:spcPct val="150000"/>
              </a:lnSpc>
              <a:spcBef>
                <a:spcPts val="2950"/>
              </a:spcBef>
              <a:defRPr/>
            </a:pPr>
            <a:r>
              <a:rPr lang="en-US" altLang="zh-CN" dirty="0" err="1">
                <a:solidFill>
                  <a:srgbClr val="24487D"/>
                </a:solidFill>
                <a:latin typeface="汉仪粗简黑简" panose="00020600040101010101" charset="-122"/>
                <a:ea typeface="汉仪粗简黑简" panose="00020600040101010101" charset="-122"/>
                <a:cs typeface="+mn-ea"/>
                <a:sym typeface="+mn-lt"/>
              </a:rPr>
              <a:t>OsVmRegionPermissionCheck</a:t>
            </a:r>
            <a:endPar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15" name="文本框2"/>
          <p:cNvSpPr/>
          <p:nvPr/>
        </p:nvSpPr>
        <p:spPr>
          <a:xfrm>
            <a:off x="2210452" y="2572534"/>
            <a:ext cx="5315167" cy="472950"/>
          </a:xfrm>
          <a:prstGeom prst="rect">
            <a:avLst/>
          </a:prstGeom>
        </p:spPr>
        <p:txBody>
          <a:bodyPr wrap="square">
            <a:spAutoFit/>
          </a:bodyPr>
          <a:lstStyle/>
          <a:p>
            <a:pPr lvl="0">
              <a:lnSpc>
                <a:spcPct val="150000"/>
              </a:lnSpc>
              <a:spcBef>
                <a:spcPts val="2950"/>
              </a:spcBef>
              <a:defRPr/>
            </a:pPr>
            <a:r>
              <a:rPr lang="en-US" altLang="zh-CN" dirty="0" err="1">
                <a:solidFill>
                  <a:prstClr val="white"/>
                </a:solidFill>
                <a:latin typeface="汉仪粗简黑简" panose="00020600040101010101" charset="-122"/>
                <a:ea typeface="汉仪粗简黑简" panose="00020600040101010101" charset="-122"/>
                <a:cs typeface="+mn-ea"/>
                <a:sym typeface="+mn-lt"/>
              </a:rPr>
              <a:t>OsFaultTryFixup</a:t>
            </a:r>
            <a:endParaRPr kumimoji="0" lang="zh-CN" altLang="en-US"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endParaRPr>
          </a:p>
        </p:txBody>
      </p:sp>
      <p:sp>
        <p:nvSpPr>
          <p:cNvPr id="16" name="文本框2"/>
          <p:cNvSpPr/>
          <p:nvPr/>
        </p:nvSpPr>
        <p:spPr>
          <a:xfrm>
            <a:off x="2203666" y="3321559"/>
            <a:ext cx="5315167" cy="472950"/>
          </a:xfrm>
          <a:prstGeom prst="rect">
            <a:avLst/>
          </a:prstGeom>
        </p:spPr>
        <p:txBody>
          <a:bodyPr wrap="square">
            <a:spAutoFit/>
          </a:bodyPr>
          <a:lstStyle/>
          <a:p>
            <a:pPr lvl="0">
              <a:lnSpc>
                <a:spcPct val="150000"/>
              </a:lnSpc>
              <a:spcBef>
                <a:spcPts val="2950"/>
              </a:spcBef>
              <a:defRPr/>
            </a:pPr>
            <a:r>
              <a:rPr lang="sv-SE" altLang="zh-CN" dirty="0">
                <a:solidFill>
                  <a:srgbClr val="24487D"/>
                </a:solidFill>
                <a:latin typeface="汉仪粗简黑简" panose="00020600040101010101" charset="-122"/>
                <a:ea typeface="汉仪粗简黑简" panose="00020600040101010101" charset="-122"/>
                <a:cs typeface="+mn-ea"/>
                <a:sym typeface="+mn-lt"/>
              </a:rPr>
              <a:t>OsDoReadFault</a:t>
            </a:r>
            <a:endPar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17" name="文本框2"/>
          <p:cNvSpPr/>
          <p:nvPr/>
        </p:nvSpPr>
        <p:spPr>
          <a:xfrm>
            <a:off x="2203666" y="4127493"/>
            <a:ext cx="5315167" cy="472950"/>
          </a:xfrm>
          <a:prstGeom prst="rect">
            <a:avLst/>
          </a:prstGeom>
        </p:spPr>
        <p:txBody>
          <a:bodyPr wrap="square">
            <a:spAutoFit/>
          </a:bodyPr>
          <a:lstStyle/>
          <a:p>
            <a:pPr lvl="0">
              <a:lnSpc>
                <a:spcPct val="150000"/>
              </a:lnSpc>
              <a:spcBef>
                <a:spcPts val="2950"/>
              </a:spcBef>
              <a:defRPr/>
            </a:pPr>
            <a:r>
              <a:rPr lang="en-US" altLang="zh-CN" dirty="0" err="1">
                <a:solidFill>
                  <a:prstClr val="white"/>
                </a:solidFill>
                <a:latin typeface="汉仪粗简黑简" panose="00020600040101010101" charset="-122"/>
                <a:ea typeface="汉仪粗简黑简" panose="00020600040101010101" charset="-122"/>
                <a:cs typeface="+mn-ea"/>
                <a:sym typeface="+mn-lt"/>
              </a:rPr>
              <a:t>OsCowUnmapOrg</a:t>
            </a:r>
            <a:endParaRPr kumimoji="0" lang="zh-CN" altLang="en-US"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endParaRPr>
          </a:p>
        </p:txBody>
      </p:sp>
      <p:sp>
        <p:nvSpPr>
          <p:cNvPr id="33" name="矩形: 圆角 32"/>
          <p:cNvSpPr/>
          <p:nvPr/>
        </p:nvSpPr>
        <p:spPr>
          <a:xfrm>
            <a:off x="927753" y="4888484"/>
            <a:ext cx="10922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4" name="矩形: 圆角 33"/>
          <p:cNvSpPr/>
          <p:nvPr/>
        </p:nvSpPr>
        <p:spPr>
          <a:xfrm>
            <a:off x="2210453" y="4889754"/>
            <a:ext cx="35560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5" name="矩形: 圆角 34"/>
          <p:cNvSpPr/>
          <p:nvPr/>
        </p:nvSpPr>
        <p:spPr>
          <a:xfrm>
            <a:off x="6102786" y="1779836"/>
            <a:ext cx="10922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6" name="矩形: 圆角 35"/>
          <p:cNvSpPr/>
          <p:nvPr/>
        </p:nvSpPr>
        <p:spPr>
          <a:xfrm>
            <a:off x="7385486" y="1779836"/>
            <a:ext cx="35560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7" name="矩形: 圆角 36"/>
          <p:cNvSpPr/>
          <p:nvPr/>
        </p:nvSpPr>
        <p:spPr>
          <a:xfrm>
            <a:off x="6096000" y="2528226"/>
            <a:ext cx="10922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8" name="矩形: 圆角 37"/>
          <p:cNvSpPr/>
          <p:nvPr/>
        </p:nvSpPr>
        <p:spPr>
          <a:xfrm>
            <a:off x="7378700" y="2528861"/>
            <a:ext cx="35560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9" name="矩形: 圆角 38"/>
          <p:cNvSpPr/>
          <p:nvPr/>
        </p:nvSpPr>
        <p:spPr>
          <a:xfrm>
            <a:off x="6102786" y="3302308"/>
            <a:ext cx="10922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40" name="矩形: 圆角 39"/>
          <p:cNvSpPr/>
          <p:nvPr/>
        </p:nvSpPr>
        <p:spPr>
          <a:xfrm>
            <a:off x="7385486" y="3303578"/>
            <a:ext cx="35560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41" name="文本框1"/>
          <p:cNvSpPr txBox="1"/>
          <p:nvPr/>
        </p:nvSpPr>
        <p:spPr>
          <a:xfrm>
            <a:off x="1314193" y="5035288"/>
            <a:ext cx="31931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5</a:t>
            </a:r>
          </a:p>
        </p:txBody>
      </p:sp>
      <p:sp>
        <p:nvSpPr>
          <p:cNvPr id="42" name="文本框1"/>
          <p:cNvSpPr txBox="1"/>
          <p:nvPr/>
        </p:nvSpPr>
        <p:spPr>
          <a:xfrm>
            <a:off x="6489226" y="1925370"/>
            <a:ext cx="31931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6</a:t>
            </a:r>
          </a:p>
        </p:txBody>
      </p:sp>
      <p:sp>
        <p:nvSpPr>
          <p:cNvPr id="43" name="文本框1"/>
          <p:cNvSpPr txBox="1"/>
          <p:nvPr/>
        </p:nvSpPr>
        <p:spPr>
          <a:xfrm>
            <a:off x="6482440" y="2674395"/>
            <a:ext cx="31931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7</a:t>
            </a:r>
          </a:p>
        </p:txBody>
      </p:sp>
      <p:sp>
        <p:nvSpPr>
          <p:cNvPr id="44" name="文本框1"/>
          <p:cNvSpPr txBox="1"/>
          <p:nvPr/>
        </p:nvSpPr>
        <p:spPr>
          <a:xfrm>
            <a:off x="6489226" y="3449112"/>
            <a:ext cx="31931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8</a:t>
            </a:r>
          </a:p>
        </p:txBody>
      </p:sp>
      <p:sp>
        <p:nvSpPr>
          <p:cNvPr id="45" name="文本框2"/>
          <p:cNvSpPr/>
          <p:nvPr/>
        </p:nvSpPr>
        <p:spPr>
          <a:xfrm>
            <a:off x="2217238" y="4932792"/>
            <a:ext cx="5553635" cy="472950"/>
          </a:xfrm>
          <a:prstGeom prst="rect">
            <a:avLst/>
          </a:prstGeom>
        </p:spPr>
        <p:txBody>
          <a:bodyPr wrap="square">
            <a:spAutoFit/>
          </a:bodyPr>
          <a:lstStyle/>
          <a:p>
            <a:pPr lvl="0">
              <a:lnSpc>
                <a:spcPct val="150000"/>
              </a:lnSpc>
              <a:spcBef>
                <a:spcPts val="2950"/>
              </a:spcBef>
              <a:defRPr/>
            </a:pPr>
            <a:r>
              <a:rPr lang="en-US" altLang="zh-CN" dirty="0" err="1">
                <a:solidFill>
                  <a:srgbClr val="24487D"/>
                </a:solidFill>
                <a:latin typeface="汉仪粗简黑简" panose="00020600040101010101" charset="-122"/>
                <a:ea typeface="汉仪粗简黑简" panose="00020600040101010101" charset="-122"/>
                <a:cs typeface="+mn-ea"/>
                <a:sym typeface="+mn-lt"/>
              </a:rPr>
              <a:t>OsDoCowFault</a:t>
            </a:r>
            <a:endPar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46" name="文本框2"/>
          <p:cNvSpPr/>
          <p:nvPr/>
        </p:nvSpPr>
        <p:spPr>
          <a:xfrm>
            <a:off x="7392271" y="1822874"/>
            <a:ext cx="5315167" cy="472950"/>
          </a:xfrm>
          <a:prstGeom prst="rect">
            <a:avLst/>
          </a:prstGeom>
        </p:spPr>
        <p:txBody>
          <a:bodyPr wrap="square">
            <a:spAutoFit/>
          </a:bodyPr>
          <a:lstStyle/>
          <a:p>
            <a:pPr lvl="0">
              <a:lnSpc>
                <a:spcPct val="150000"/>
              </a:lnSpc>
              <a:spcBef>
                <a:spcPts val="2950"/>
              </a:spcBef>
              <a:defRPr/>
            </a:pPr>
            <a:r>
              <a:rPr lang="en-US" altLang="zh-CN" dirty="0" err="1">
                <a:solidFill>
                  <a:prstClr val="white"/>
                </a:solidFill>
                <a:latin typeface="汉仪粗简黑简" panose="00020600040101010101" charset="-122"/>
                <a:ea typeface="汉仪粗简黑简" panose="00020600040101010101" charset="-122"/>
                <a:cs typeface="+mn-ea"/>
                <a:sym typeface="+mn-lt"/>
              </a:rPr>
              <a:t>OsDoSharedFault</a:t>
            </a:r>
            <a:endParaRPr kumimoji="0" lang="zh-CN" altLang="en-US"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endParaRPr>
          </a:p>
        </p:txBody>
      </p:sp>
      <p:sp>
        <p:nvSpPr>
          <p:cNvPr id="47" name="文本框2"/>
          <p:cNvSpPr/>
          <p:nvPr/>
        </p:nvSpPr>
        <p:spPr>
          <a:xfrm>
            <a:off x="7385485" y="2571899"/>
            <a:ext cx="5315167" cy="472950"/>
          </a:xfrm>
          <a:prstGeom prst="rect">
            <a:avLst/>
          </a:prstGeom>
        </p:spPr>
        <p:txBody>
          <a:bodyPr wrap="square">
            <a:spAutoFit/>
          </a:bodyPr>
          <a:lstStyle/>
          <a:p>
            <a:pPr lvl="0">
              <a:lnSpc>
                <a:spcPct val="150000"/>
              </a:lnSpc>
              <a:spcBef>
                <a:spcPts val="2950"/>
              </a:spcBef>
              <a:defRPr/>
            </a:pPr>
            <a:r>
              <a:rPr lang="en-US" altLang="zh-CN" dirty="0" err="1">
                <a:solidFill>
                  <a:srgbClr val="24487D"/>
                </a:solidFill>
                <a:latin typeface="汉仪粗简黑简" panose="00020600040101010101" charset="-122"/>
                <a:ea typeface="汉仪粗简黑简" panose="00020600040101010101" charset="-122"/>
                <a:cs typeface="+mn-ea"/>
                <a:sym typeface="+mn-lt"/>
              </a:rPr>
              <a:t>OsDoFileFault</a:t>
            </a:r>
            <a:endPar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48" name="文本框2"/>
          <p:cNvSpPr/>
          <p:nvPr/>
        </p:nvSpPr>
        <p:spPr>
          <a:xfrm>
            <a:off x="7392271" y="3346616"/>
            <a:ext cx="5315167" cy="472950"/>
          </a:xfrm>
          <a:prstGeom prst="rect">
            <a:avLst/>
          </a:prstGeom>
        </p:spPr>
        <p:txBody>
          <a:bodyPr wrap="square">
            <a:spAutoFit/>
          </a:bodyPr>
          <a:lstStyle/>
          <a:p>
            <a:pPr lvl="0">
              <a:lnSpc>
                <a:spcPct val="150000"/>
              </a:lnSpc>
              <a:spcBef>
                <a:spcPts val="2950"/>
              </a:spcBef>
              <a:defRPr/>
            </a:pPr>
            <a:r>
              <a:rPr lang="en-US" altLang="zh-CN" dirty="0" err="1">
                <a:solidFill>
                  <a:prstClr val="white"/>
                </a:solidFill>
                <a:latin typeface="汉仪粗简黑简" panose="00020600040101010101" charset="-122"/>
                <a:ea typeface="汉仪粗简黑简" panose="00020600040101010101" charset="-122"/>
                <a:cs typeface="+mn-ea"/>
                <a:sym typeface="+mn-lt"/>
              </a:rPr>
              <a:t>OsVmPageFaultHandler</a:t>
            </a:r>
            <a:endParaRPr kumimoji="0" lang="zh-CN" altLang="en-US"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文本框 56"/>
          <p:cNvSpPr txBox="1"/>
          <p:nvPr/>
        </p:nvSpPr>
        <p:spPr>
          <a:xfrm>
            <a:off x="2659380" y="322580"/>
            <a:ext cx="687324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OsVmPageFaultHandler</a:t>
            </a: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缺页异常处理</a:t>
            </a:r>
          </a:p>
        </p:txBody>
      </p:sp>
      <p:pic>
        <p:nvPicPr>
          <p:cNvPr id="11" name="图片 10" descr="98F54B33E6342DBC851EB7E6193D2C46"/>
          <p:cNvPicPr>
            <a:picLocks noChangeAspect="1"/>
          </p:cNvPicPr>
          <p:nvPr>
            <p:custDataLst>
              <p:tags r:id="rId1"/>
            </p:custDataLst>
          </p:nvPr>
        </p:nvPicPr>
        <p:blipFill>
          <a:blip r:embed="rId3"/>
          <a:stretch>
            <a:fillRect/>
          </a:stretch>
        </p:blipFill>
        <p:spPr>
          <a:xfrm>
            <a:off x="467360" y="1117600"/>
            <a:ext cx="11059795" cy="1706245"/>
          </a:xfrm>
          <a:prstGeom prst="rect">
            <a:avLst/>
          </a:prstGeom>
        </p:spPr>
      </p:pic>
      <p:sp>
        <p:nvSpPr>
          <p:cNvPr id="43" name="文本框 42"/>
          <p:cNvSpPr txBox="1"/>
          <p:nvPr/>
        </p:nvSpPr>
        <p:spPr>
          <a:xfrm>
            <a:off x="5149850" y="702310"/>
            <a:ext cx="189230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函数调用</a:t>
            </a:r>
          </a:p>
        </p:txBody>
      </p:sp>
      <p:sp>
        <p:nvSpPr>
          <p:cNvPr id="2" name="文本框 1"/>
          <p:cNvSpPr txBox="1"/>
          <p:nvPr/>
        </p:nvSpPr>
        <p:spPr>
          <a:xfrm>
            <a:off x="568325" y="2823845"/>
            <a:ext cx="6238240" cy="61849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虚拟地址、页标签、物理帧信息作参数传入处理函数</a:t>
            </a: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函数返回</a:t>
            </a:r>
            <a:r>
              <a:rPr kumimoji="0" lang="en-US" altLang="zh-CN" sz="20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status(</a:t>
            </a:r>
            <a:r>
              <a:rPr kumimoji="0" lang="zh-CN" altLang="en-US" sz="20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处理结束在</a:t>
            </a:r>
            <a:r>
              <a:rPr kumimoji="0" lang="en-US" altLang="zh-CN" sz="20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DONE</a:t>
            </a:r>
            <a:r>
              <a:rPr kumimoji="0" lang="zh-CN" altLang="en-US" sz="20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释放互斥锁</a:t>
            </a:r>
            <a:r>
              <a:rPr kumimoji="0" lang="en-US" altLang="zh-CN" sz="20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a:t>
            </a:r>
            <a:endParaRPr kumimoji="0" lang="zh-CN" altLang="en-US" sz="20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endParaRPr>
          </a:p>
        </p:txBody>
      </p:sp>
      <p:sp>
        <p:nvSpPr>
          <p:cNvPr id="3" name="文本框 2"/>
          <p:cNvSpPr txBox="1"/>
          <p:nvPr/>
        </p:nvSpPr>
        <p:spPr>
          <a:xfrm>
            <a:off x="568325" y="3660140"/>
            <a:ext cx="10735945" cy="2661285"/>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判断虚拟空间</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虚拟地址是否在用户空间</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锁定互斥锁</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判断线性区</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检查低内存</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判断映射类型</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文件映射：调用OsDoFileFault，操作文件时缺页处理</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匿名映射：请求调页，分配新的物理页</a:t>
            </a:r>
          </a:p>
          <a:p>
            <a:pPr marR="0" lvl="0" indent="0" algn="just" defTabSz="914400" rtl="0" fontAlgn="auto">
              <a:lnSpc>
                <a:spcPts val="2800"/>
              </a:lnSpc>
              <a:spcBef>
                <a:spcPts val="0"/>
              </a:spcBef>
              <a:spcAft>
                <a:spcPts val="0"/>
              </a:spcAft>
              <a:buClrTx/>
              <a:buSzTx/>
              <a:buFontTx/>
              <a:buNone/>
              <a:defRPr/>
            </a:pP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页不在内存</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权限问题</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触发缺页</a:t>
            </a:r>
          </a:p>
        </p:txBody>
      </p:sp>
      <p:sp>
        <p:nvSpPr>
          <p:cNvPr id="4" name="文本框 3"/>
          <p:cNvSpPr txBox="1"/>
          <p:nvPr/>
        </p:nvSpPr>
        <p:spPr>
          <a:xfrm>
            <a:off x="9391650" y="2316480"/>
            <a:ext cx="1912620" cy="32321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chemeClr val="tx1"/>
                </a:solidFill>
                <a:effectLst/>
                <a:uLnTx/>
                <a:uFillTx/>
                <a:latin typeface="汉仪粗简黑简" panose="00020600040101010101" charset="-122"/>
                <a:ea typeface="汉仪粗简黑简" panose="00020600040101010101" charset="-122"/>
                <a:cs typeface="+mn-ea"/>
                <a:sym typeface="+mn-lt"/>
              </a:rPr>
              <a:t>线性区正确性检查</a:t>
            </a:r>
          </a:p>
        </p:txBody>
      </p:sp>
      <p:sp>
        <p:nvSpPr>
          <p:cNvPr id="5" name="文本框 4"/>
          <p:cNvSpPr txBox="1"/>
          <p:nvPr/>
        </p:nvSpPr>
        <p:spPr>
          <a:xfrm>
            <a:off x="3777615" y="2120265"/>
            <a:ext cx="1607820" cy="32321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chemeClr val="tx1"/>
                </a:solidFill>
                <a:effectLst/>
                <a:uLnTx/>
                <a:uFillTx/>
                <a:latin typeface="汉仪粗简黑简" panose="00020600040101010101" charset="-122"/>
                <a:ea typeface="汉仪粗简黑简" panose="00020600040101010101" charset="-122"/>
                <a:cs typeface="+mn-ea"/>
                <a:sym typeface="+mn-lt"/>
              </a:rPr>
              <a:t>操作文件时缺页</a:t>
            </a:r>
          </a:p>
        </p:txBody>
      </p:sp>
      <p:sp>
        <p:nvSpPr>
          <p:cNvPr id="6" name="文本框 5"/>
          <p:cNvSpPr txBox="1"/>
          <p:nvPr/>
        </p:nvSpPr>
        <p:spPr>
          <a:xfrm>
            <a:off x="1477645" y="2203450"/>
            <a:ext cx="1099185" cy="32321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rgbClr val="C00000"/>
                </a:solidFill>
                <a:effectLst/>
                <a:uLnTx/>
                <a:uFillTx/>
                <a:latin typeface="汉仪粗简黑简" panose="00020600040101010101" charset="-122"/>
                <a:ea typeface="汉仪粗简黑简" panose="00020600040101010101" charset="-122"/>
                <a:cs typeface="+mn-ea"/>
                <a:sym typeface="+mn-lt"/>
              </a:rPr>
              <a:t>读时缺页</a:t>
            </a:r>
          </a:p>
        </p:txBody>
      </p:sp>
      <p:sp>
        <p:nvSpPr>
          <p:cNvPr id="7" name="文本框 6"/>
          <p:cNvSpPr txBox="1"/>
          <p:nvPr/>
        </p:nvSpPr>
        <p:spPr>
          <a:xfrm>
            <a:off x="113665" y="1656080"/>
            <a:ext cx="1099185" cy="323215"/>
          </a:xfrm>
          <a:prstGeom prst="rect">
            <a:avLst/>
          </a:prstGeom>
          <a:noFill/>
        </p:spPr>
        <p:txBody>
          <a:bodyPr wrap="square" rtlCol="0">
            <a:noAutofit/>
          </a:bodyPr>
          <a:lstStyle/>
          <a:p>
            <a:pPr lvl="0" algn="just">
              <a:spcBef>
                <a:spcPts val="0"/>
              </a:spcBef>
              <a:spcAft>
                <a:spcPts val="0"/>
              </a:spcAft>
              <a:buClrTx/>
              <a:buSzTx/>
              <a:buFontTx/>
              <a:defRPr/>
            </a:pPr>
            <a:r>
              <a:rPr lang="zh-CN" altLang="en-US" sz="1600" noProof="0" dirty="0">
                <a:ln>
                  <a:noFill/>
                </a:ln>
                <a:solidFill>
                  <a:srgbClr val="C00000"/>
                </a:solidFill>
                <a:effectLst/>
                <a:uLnTx/>
                <a:uFillTx/>
                <a:latin typeface="汉仪粗简黑简" panose="00020600040101010101" charset="-122"/>
                <a:ea typeface="汉仪粗简黑简" panose="00020600040101010101" charset="-122"/>
                <a:cs typeface="+mn-ea"/>
                <a:sym typeface="+mn-lt"/>
              </a:rPr>
              <a:t>写时缺页</a:t>
            </a:r>
          </a:p>
        </p:txBody>
      </p:sp>
      <p:sp>
        <p:nvSpPr>
          <p:cNvPr id="9" name="文本框 8"/>
          <p:cNvSpPr txBox="1"/>
          <p:nvPr/>
        </p:nvSpPr>
        <p:spPr>
          <a:xfrm>
            <a:off x="1212850" y="1843405"/>
            <a:ext cx="1107440" cy="27686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tx1"/>
                </a:solidFill>
                <a:effectLst/>
                <a:uLnTx/>
                <a:uFillTx/>
                <a:latin typeface="汉仪粗简黑简" panose="00020600040101010101" charset="-122"/>
                <a:ea typeface="汉仪粗简黑简" panose="00020600040101010101" charset="-122"/>
                <a:cs typeface="+mn-ea"/>
                <a:sym typeface="+mn-lt"/>
              </a:rPr>
              <a:t>共享线性区内</a:t>
            </a:r>
          </a:p>
        </p:txBody>
      </p:sp>
      <p:sp>
        <p:nvSpPr>
          <p:cNvPr id="10" name="文本框 9"/>
          <p:cNvSpPr txBox="1"/>
          <p:nvPr/>
        </p:nvSpPr>
        <p:spPr>
          <a:xfrm>
            <a:off x="2447290" y="1250950"/>
            <a:ext cx="1402715" cy="24892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tx1"/>
                </a:solidFill>
                <a:effectLst/>
                <a:uLnTx/>
                <a:uFillTx/>
                <a:latin typeface="汉仪粗简黑简" panose="00020600040101010101" charset="-122"/>
                <a:ea typeface="汉仪粗简黑简" panose="00020600040101010101" charset="-122"/>
                <a:cs typeface="+mn-ea"/>
                <a:sym typeface="+mn-lt"/>
              </a:rPr>
              <a:t>非共享线性区内</a:t>
            </a:r>
          </a:p>
        </p:txBody>
      </p:sp>
      <p:sp>
        <p:nvSpPr>
          <p:cNvPr id="12" name="文本框 11"/>
          <p:cNvSpPr txBox="1"/>
          <p:nvPr/>
        </p:nvSpPr>
        <p:spPr>
          <a:xfrm>
            <a:off x="728345" y="1250950"/>
            <a:ext cx="1591945" cy="24892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tx1"/>
                </a:solidFill>
                <a:effectLst/>
                <a:uLnTx/>
                <a:uFillTx/>
                <a:latin typeface="汉仪粗简黑简" panose="00020600040101010101" charset="-122"/>
                <a:ea typeface="汉仪粗简黑简" panose="00020600040101010101" charset="-122"/>
                <a:cs typeface="+mn-ea"/>
                <a:sym typeface="+mn-lt"/>
              </a:rPr>
              <a:t>写时拷贝时取消映射</a:t>
            </a:r>
          </a:p>
        </p:txBody>
      </p:sp>
      <p:sp>
        <p:nvSpPr>
          <p:cNvPr id="13" name="文本框 12"/>
          <p:cNvSpPr txBox="1"/>
          <p:nvPr/>
        </p:nvSpPr>
        <p:spPr>
          <a:xfrm>
            <a:off x="2911475" y="358140"/>
            <a:ext cx="54483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1.</a:t>
            </a: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8" name="文本框 7"/>
          <p:cNvSpPr txBox="1"/>
          <p:nvPr/>
        </p:nvSpPr>
        <p:spPr>
          <a:xfrm>
            <a:off x="447404" y="287527"/>
            <a:ext cx="875369" cy="369332"/>
          </a:xfrm>
          <a:prstGeom prst="rect">
            <a:avLst/>
          </a:prstGeom>
          <a:noFill/>
        </p:spPr>
        <p:txBody>
          <a:bodyPr wrap="square" rtlCol="0">
            <a:spAutoFit/>
          </a:bodyPr>
          <a:lstStyle/>
          <a:p>
            <a:r>
              <a:rPr lang="zh-CN" altLang="en-US" dirty="0"/>
              <a:t>卫苏逸</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2559685" y="0"/>
            <a:ext cx="687324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OsVmPageFaultHandler</a:t>
            </a: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缺页异常处理</a:t>
            </a:r>
          </a:p>
        </p:txBody>
      </p:sp>
      <p:sp>
        <p:nvSpPr>
          <p:cNvPr id="13" name="文本框 12"/>
          <p:cNvSpPr txBox="1"/>
          <p:nvPr/>
        </p:nvSpPr>
        <p:spPr>
          <a:xfrm>
            <a:off x="2865755" y="38100"/>
            <a:ext cx="54483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1.</a:t>
            </a:r>
          </a:p>
        </p:txBody>
      </p:sp>
      <p:pic>
        <p:nvPicPr>
          <p:cNvPr id="5" name="图片 4" descr="0@)T`$13{DS66VG3`U`[8BK"/>
          <p:cNvPicPr>
            <a:picLocks noChangeAspect="1"/>
          </p:cNvPicPr>
          <p:nvPr/>
        </p:nvPicPr>
        <p:blipFill>
          <a:blip r:embed="rId7"/>
          <a:stretch>
            <a:fillRect/>
          </a:stretch>
        </p:blipFill>
        <p:spPr>
          <a:xfrm>
            <a:off x="419735" y="417830"/>
            <a:ext cx="4281805" cy="1012190"/>
          </a:xfrm>
          <a:prstGeom prst="rect">
            <a:avLst/>
          </a:prstGeom>
        </p:spPr>
      </p:pic>
      <p:pic>
        <p:nvPicPr>
          <p:cNvPr id="6" name="图片 5" descr="49_5QDNG1~9V0KFOSK$F_@3"/>
          <p:cNvPicPr>
            <a:picLocks noChangeAspect="1"/>
          </p:cNvPicPr>
          <p:nvPr/>
        </p:nvPicPr>
        <p:blipFill>
          <a:blip r:embed="rId8"/>
          <a:stretch>
            <a:fillRect/>
          </a:stretch>
        </p:blipFill>
        <p:spPr>
          <a:xfrm>
            <a:off x="419735" y="1607185"/>
            <a:ext cx="8395970" cy="709295"/>
          </a:xfrm>
          <a:prstGeom prst="rect">
            <a:avLst/>
          </a:prstGeom>
        </p:spPr>
      </p:pic>
      <p:pic>
        <p:nvPicPr>
          <p:cNvPr id="7" name="图片 6" descr="A4V~W[O@HDWB`RX$43KQE_1"/>
          <p:cNvPicPr>
            <a:picLocks noChangeAspect="1"/>
          </p:cNvPicPr>
          <p:nvPr/>
        </p:nvPicPr>
        <p:blipFill>
          <a:blip r:embed="rId9"/>
          <a:stretch>
            <a:fillRect/>
          </a:stretch>
        </p:blipFill>
        <p:spPr>
          <a:xfrm>
            <a:off x="419735" y="2493645"/>
            <a:ext cx="5676265" cy="1220470"/>
          </a:xfrm>
          <a:prstGeom prst="rect">
            <a:avLst/>
          </a:prstGeom>
        </p:spPr>
      </p:pic>
      <p:pic>
        <p:nvPicPr>
          <p:cNvPr id="8" name="图片 7" descr="(}1QWW9%V7%S7X~9N{FC_S1"/>
          <p:cNvPicPr>
            <a:picLocks noChangeAspect="1"/>
          </p:cNvPicPr>
          <p:nvPr/>
        </p:nvPicPr>
        <p:blipFill>
          <a:blip r:embed="rId10"/>
          <a:stretch>
            <a:fillRect/>
          </a:stretch>
        </p:blipFill>
        <p:spPr>
          <a:xfrm>
            <a:off x="419735" y="3782695"/>
            <a:ext cx="4365625" cy="873125"/>
          </a:xfrm>
          <a:prstGeom prst="rect">
            <a:avLst/>
          </a:prstGeom>
        </p:spPr>
      </p:pic>
      <p:pic>
        <p:nvPicPr>
          <p:cNvPr id="9" name="图片 8" descr="%U2@{$0Z}(R43QF6_D8H9{3"/>
          <p:cNvPicPr>
            <a:picLocks noChangeAspect="1"/>
          </p:cNvPicPr>
          <p:nvPr/>
        </p:nvPicPr>
        <p:blipFill>
          <a:blip r:embed="rId11"/>
          <a:stretch>
            <a:fillRect/>
          </a:stretch>
        </p:blipFill>
        <p:spPr>
          <a:xfrm>
            <a:off x="419735" y="4777740"/>
            <a:ext cx="7267575" cy="1876425"/>
          </a:xfrm>
          <a:prstGeom prst="rect">
            <a:avLst/>
          </a:prstGeom>
        </p:spPr>
      </p:pic>
      <p:sp>
        <p:nvSpPr>
          <p:cNvPr id="10" name="文本框 9"/>
          <p:cNvSpPr txBox="1"/>
          <p:nvPr>
            <p:custDataLst>
              <p:tags r:id="rId1"/>
            </p:custDataLst>
          </p:nvPr>
        </p:nvSpPr>
        <p:spPr>
          <a:xfrm>
            <a:off x="4701540" y="720090"/>
            <a:ext cx="3802380" cy="40767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虚拟地址空间是否存在</a:t>
            </a:r>
            <a:endParaRPr kumimoji="0" lang="zh-CN" altLang="en-US"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11" name="文本框 10"/>
          <p:cNvSpPr txBox="1"/>
          <p:nvPr>
            <p:custDataLst>
              <p:tags r:id="rId2"/>
            </p:custDataLst>
          </p:nvPr>
        </p:nvSpPr>
        <p:spPr>
          <a:xfrm>
            <a:off x="8722995" y="1757680"/>
            <a:ext cx="3276600" cy="40767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虚拟地址是否在用户空间中</a:t>
            </a:r>
          </a:p>
        </p:txBody>
      </p:sp>
      <p:sp>
        <p:nvSpPr>
          <p:cNvPr id="12" name="文本框 11"/>
          <p:cNvSpPr txBox="1"/>
          <p:nvPr>
            <p:custDataLst>
              <p:tags r:id="rId3"/>
            </p:custDataLst>
          </p:nvPr>
        </p:nvSpPr>
        <p:spPr>
          <a:xfrm>
            <a:off x="6035040" y="2748915"/>
            <a:ext cx="5168265" cy="93472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锁定互斥锁</a:t>
            </a:r>
          </a:p>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-&gt;通过虚拟地址找到其所在线性区region</a:t>
            </a:r>
          </a:p>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线性区是否为</a:t>
            </a: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NULL</a:t>
            </a:r>
          </a:p>
        </p:txBody>
      </p:sp>
      <p:sp>
        <p:nvSpPr>
          <p:cNvPr id="14" name="文本框 13"/>
          <p:cNvSpPr txBox="1"/>
          <p:nvPr>
            <p:custDataLst>
              <p:tags r:id="rId4"/>
            </p:custDataLst>
          </p:nvPr>
        </p:nvSpPr>
        <p:spPr>
          <a:xfrm>
            <a:off x="4785360" y="4045585"/>
            <a:ext cx="5805805" cy="40005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-&gt;OsVmRegionPermissionCheck:</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线性区正确性检查</a:t>
            </a:r>
            <a:endPar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15" name="文本框 14"/>
          <p:cNvSpPr txBox="1"/>
          <p:nvPr>
            <p:custDataLst>
              <p:tags r:id="rId5"/>
            </p:custDataLst>
          </p:nvPr>
        </p:nvSpPr>
        <p:spPr>
          <a:xfrm>
            <a:off x="7687310" y="5304790"/>
            <a:ext cx="3291840" cy="89789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低内存检查</a:t>
            </a:r>
          </a:p>
          <a:p>
            <a:pPr marL="0" marR="0" lvl="0" indent="0" algn="just" defTabSz="914400" rtl="0" eaLnBrk="1" fontAlgn="auto" latinLnBrk="0" hangingPunct="1">
              <a:lnSpc>
                <a:spcPct val="100000"/>
              </a:lnSpc>
              <a:spcBef>
                <a:spcPts val="0"/>
              </a:spcBef>
              <a:spcAft>
                <a:spcPts val="0"/>
              </a:spcAft>
              <a:buClrTx/>
              <a:buSzTx/>
              <a:buFontTx/>
              <a:buNone/>
              <a:defRPr/>
            </a:pPr>
            <a:r>
              <a:rPr 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（是否有足够内存以调入页）</a:t>
            </a:r>
          </a:p>
        </p:txBody>
      </p:sp>
      <p:sp>
        <p:nvSpPr>
          <p:cNvPr id="16" name="文本框 15"/>
          <p:cNvSpPr txBox="1"/>
          <p:nvPr/>
        </p:nvSpPr>
        <p:spPr>
          <a:xfrm>
            <a:off x="-17950" y="-40084"/>
            <a:ext cx="875369" cy="369332"/>
          </a:xfrm>
          <a:prstGeom prst="rect">
            <a:avLst/>
          </a:prstGeom>
          <a:noFill/>
        </p:spPr>
        <p:txBody>
          <a:bodyPr wrap="square" rtlCol="0">
            <a:spAutoFit/>
          </a:bodyPr>
          <a:lstStyle/>
          <a:p>
            <a:r>
              <a:rPr lang="zh-CN" altLang="en-US" dirty="0"/>
              <a:t>卫苏逸</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OsVmPageFaultHandler"/>
          <p:cNvPicPr>
            <a:picLocks noChangeAspect="1"/>
          </p:cNvPicPr>
          <p:nvPr/>
        </p:nvPicPr>
        <p:blipFill>
          <a:blip r:embed="rId2"/>
          <a:srcRect t="49491"/>
          <a:stretch>
            <a:fillRect/>
          </a:stretch>
        </p:blipFill>
        <p:spPr>
          <a:xfrm>
            <a:off x="939800" y="320675"/>
            <a:ext cx="10312400" cy="6176645"/>
          </a:xfrm>
          <a:prstGeom prst="rect">
            <a:avLst/>
          </a:prstGeom>
        </p:spPr>
      </p:pic>
      <p:sp>
        <p:nvSpPr>
          <p:cNvPr id="57" name="文本框 56"/>
          <p:cNvSpPr txBox="1"/>
          <p:nvPr/>
        </p:nvSpPr>
        <p:spPr>
          <a:xfrm>
            <a:off x="2353310" y="0"/>
            <a:ext cx="687324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OsVmPageFaultHandler</a:t>
            </a: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缺页异常处理</a:t>
            </a:r>
          </a:p>
        </p:txBody>
      </p:sp>
      <p:sp>
        <p:nvSpPr>
          <p:cNvPr id="43" name="文本框 42"/>
          <p:cNvSpPr txBox="1"/>
          <p:nvPr/>
        </p:nvSpPr>
        <p:spPr>
          <a:xfrm>
            <a:off x="8666480" y="0"/>
            <a:ext cx="2178050" cy="380365"/>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判断映射类型</a:t>
            </a: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4" name="文本框 3"/>
          <p:cNvSpPr txBox="1"/>
          <p:nvPr/>
        </p:nvSpPr>
        <p:spPr>
          <a:xfrm>
            <a:off x="6911340" y="3218815"/>
            <a:ext cx="3574415" cy="110617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文件映射</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OsDoFileFault</a:t>
            </a: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a:t>
            </a: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读</a:t>
            </a: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写共享与私有线性区</a:t>
            </a:r>
          </a:p>
        </p:txBody>
      </p:sp>
      <p:sp>
        <p:nvSpPr>
          <p:cNvPr id="5" name="文本框 4"/>
          <p:cNvSpPr txBox="1"/>
          <p:nvPr/>
        </p:nvSpPr>
        <p:spPr>
          <a:xfrm>
            <a:off x="1130300" y="908050"/>
            <a:ext cx="2057400" cy="89662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sz="200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匿名映射</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sz="200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页是否在内存</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sz="200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权限是否正确</a:t>
            </a:r>
          </a:p>
        </p:txBody>
      </p:sp>
      <p:sp>
        <p:nvSpPr>
          <p:cNvPr id="13" name="文本框 12"/>
          <p:cNvSpPr txBox="1"/>
          <p:nvPr/>
        </p:nvSpPr>
        <p:spPr>
          <a:xfrm>
            <a:off x="2642870" y="36195"/>
            <a:ext cx="54483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1.</a:t>
            </a:r>
          </a:p>
        </p:txBody>
      </p:sp>
      <p:sp>
        <p:nvSpPr>
          <p:cNvPr id="8" name="文本框 7"/>
          <p:cNvSpPr txBox="1"/>
          <p:nvPr/>
        </p:nvSpPr>
        <p:spPr>
          <a:xfrm>
            <a:off x="447404" y="287527"/>
            <a:ext cx="875369" cy="369332"/>
          </a:xfrm>
          <a:prstGeom prst="rect">
            <a:avLst/>
          </a:prstGeom>
          <a:noFill/>
        </p:spPr>
        <p:txBody>
          <a:bodyPr wrap="square" rtlCol="0">
            <a:spAutoFit/>
          </a:bodyPr>
          <a:lstStyle/>
          <a:p>
            <a:r>
              <a:rPr lang="zh-CN" altLang="en-US" dirty="0"/>
              <a:t>卫苏逸</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447404" y="287527"/>
            <a:ext cx="875369" cy="369332"/>
          </a:xfrm>
          <a:prstGeom prst="rect">
            <a:avLst/>
          </a:prstGeom>
          <a:noFill/>
        </p:spPr>
        <p:txBody>
          <a:bodyPr wrap="square" rtlCol="0">
            <a:spAutoFit/>
          </a:bodyPr>
          <a:lstStyle/>
          <a:p>
            <a:r>
              <a:rPr lang="zh-CN" altLang="en-US" dirty="0"/>
              <a:t>卫苏逸</a:t>
            </a:r>
          </a:p>
        </p:txBody>
      </p:sp>
      <p:sp>
        <p:nvSpPr>
          <p:cNvPr id="2" name="文本框 1"/>
          <p:cNvSpPr txBox="1"/>
          <p:nvPr/>
        </p:nvSpPr>
        <p:spPr>
          <a:xfrm>
            <a:off x="2353310" y="0"/>
            <a:ext cx="687324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OsVmPageFaultHandler</a:t>
            </a: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缺页异常处理</a:t>
            </a:r>
          </a:p>
        </p:txBody>
      </p:sp>
      <p:pic>
        <p:nvPicPr>
          <p:cNvPr id="6" name="图片 5" descr="%N[H@XLS3)BWJ$@C{D[E[YV"/>
          <p:cNvPicPr>
            <a:picLocks noChangeAspect="1"/>
          </p:cNvPicPr>
          <p:nvPr/>
        </p:nvPicPr>
        <p:blipFill>
          <a:blip r:embed="rId6"/>
          <a:srcRect b="47792"/>
          <a:stretch>
            <a:fillRect/>
          </a:stretch>
        </p:blipFill>
        <p:spPr>
          <a:xfrm>
            <a:off x="483870" y="1221105"/>
            <a:ext cx="9535795" cy="1673860"/>
          </a:xfrm>
          <a:prstGeom prst="rect">
            <a:avLst/>
          </a:prstGeom>
        </p:spPr>
      </p:pic>
      <p:sp>
        <p:nvSpPr>
          <p:cNvPr id="7" name="文本框 6"/>
          <p:cNvSpPr txBox="1"/>
          <p:nvPr>
            <p:custDataLst>
              <p:tags r:id="rId1"/>
            </p:custDataLst>
          </p:nvPr>
        </p:nvSpPr>
        <p:spPr>
          <a:xfrm>
            <a:off x="5805805" y="1221105"/>
            <a:ext cx="3599815" cy="63500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-&gt;</a:t>
            </a:r>
            <a:r>
              <a:rPr lang="zh-CN" altLang="en-US"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是否为文件线性区</a:t>
            </a:r>
            <a:endParaRPr lang="en-US" altLang="zh-CN"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-&gt;</a:t>
            </a:r>
            <a:r>
              <a:rPr lang="zh-CN"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文件索引点是否为</a:t>
            </a:r>
            <a:r>
              <a:rPr lang="en-US" altLang="zh-CN"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NULL</a:t>
            </a:r>
            <a:endParaRPr kumimoji="0" lang="en-US" altLang="zh-CN" b="1" i="0" u="none" strike="noStrike" kern="1200" cap="none" spc="3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 name="文本框 8"/>
          <p:cNvSpPr txBox="1"/>
          <p:nvPr>
            <p:custDataLst>
              <p:tags r:id="rId2"/>
            </p:custDataLst>
          </p:nvPr>
        </p:nvSpPr>
        <p:spPr>
          <a:xfrm>
            <a:off x="5805805" y="1856105"/>
            <a:ext cx="3599815" cy="42608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-&gt;</a:t>
            </a:r>
            <a:r>
              <a:rPr lang="zh-CN"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缺页信息</a:t>
            </a:r>
            <a:endParaRPr kumimoji="0" lang="zh-CN" b="1" i="0" u="none" strike="noStrike" kern="1200" cap="none" spc="3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10" name="图片 9" descr="%N[H@XLS3)BWJ$@C{D[E[YV"/>
          <p:cNvPicPr>
            <a:picLocks noChangeAspect="1"/>
          </p:cNvPicPr>
          <p:nvPr/>
        </p:nvPicPr>
        <p:blipFill>
          <a:blip r:embed="rId6"/>
          <a:srcRect t="56616"/>
          <a:stretch>
            <a:fillRect/>
          </a:stretch>
        </p:blipFill>
        <p:spPr>
          <a:xfrm>
            <a:off x="483870" y="3726815"/>
            <a:ext cx="8484870" cy="1237615"/>
          </a:xfrm>
          <a:prstGeom prst="rect">
            <a:avLst/>
          </a:prstGeom>
        </p:spPr>
      </p:pic>
      <p:sp>
        <p:nvSpPr>
          <p:cNvPr id="11" name="文本框 10"/>
          <p:cNvSpPr txBox="1"/>
          <p:nvPr>
            <p:custDataLst>
              <p:tags r:id="rId3"/>
            </p:custDataLst>
          </p:nvPr>
        </p:nvSpPr>
        <p:spPr>
          <a:xfrm>
            <a:off x="483870" y="3331845"/>
            <a:ext cx="5897245" cy="47244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调用文件映射下缺页处理函数OsDoFileFault</a:t>
            </a:r>
          </a:p>
        </p:txBody>
      </p:sp>
      <p:sp>
        <p:nvSpPr>
          <p:cNvPr id="12" name="文本框 11"/>
          <p:cNvSpPr txBox="1"/>
          <p:nvPr>
            <p:custDataLst>
              <p:tags r:id="rId4"/>
            </p:custDataLst>
          </p:nvPr>
        </p:nvSpPr>
        <p:spPr>
          <a:xfrm>
            <a:off x="5276215" y="3331845"/>
            <a:ext cx="5400675" cy="87439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-&gt;OsDoFileFault</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会根据发生类型进一步调用处理</a:t>
            </a:r>
          </a:p>
          <a:p>
            <a:pPr marL="0" marR="0" lvl="0" indent="0" algn="just" defTabSz="914400" rtl="0" eaLnBrk="1" fontAlgn="auto" latinLnBrk="0" hangingPunct="1">
              <a:lnSpc>
                <a:spcPct val="100000"/>
              </a:lnSpc>
              <a:spcBef>
                <a:spcPts val="0"/>
              </a:spcBef>
              <a:spcAft>
                <a:spcPts val="0"/>
              </a:spcAft>
              <a:buClrTx/>
              <a:buSzTx/>
              <a:buFontTx/>
              <a:buNone/>
              <a:defRPr/>
            </a:pPr>
            <a:endPar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14" name="文本框 13"/>
          <p:cNvSpPr txBox="1"/>
          <p:nvPr/>
        </p:nvSpPr>
        <p:spPr>
          <a:xfrm>
            <a:off x="8666480" y="0"/>
            <a:ext cx="3230880" cy="37846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文件映射</a:t>
            </a:r>
          </a:p>
        </p:txBody>
      </p:sp>
      <p:pic>
        <p:nvPicPr>
          <p:cNvPr id="15" name="图片 14"/>
          <p:cNvPicPr>
            <a:picLocks noChangeAspect="1"/>
          </p:cNvPicPr>
          <p:nvPr/>
        </p:nvPicPr>
        <p:blipFill>
          <a:blip r:embed="rId7"/>
          <a:srcRect t="13343"/>
          <a:stretch>
            <a:fillRect/>
          </a:stretch>
        </p:blipFill>
        <p:spPr>
          <a:xfrm>
            <a:off x="723265" y="5116830"/>
            <a:ext cx="4053840" cy="1175385"/>
          </a:xfrm>
          <a:prstGeom prst="rect">
            <a:avLst/>
          </a:prstGeom>
        </p:spPr>
      </p:pic>
      <p:sp>
        <p:nvSpPr>
          <p:cNvPr id="16" name="文本框 15"/>
          <p:cNvSpPr txBox="1"/>
          <p:nvPr/>
        </p:nvSpPr>
        <p:spPr>
          <a:xfrm>
            <a:off x="2642870" y="36195"/>
            <a:ext cx="54483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1.</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文本框 56"/>
          <p:cNvSpPr txBox="1"/>
          <p:nvPr/>
        </p:nvSpPr>
        <p:spPr>
          <a:xfrm>
            <a:off x="2353310" y="0"/>
            <a:ext cx="687324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OsVmPageFaultHandler</a:t>
            </a: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缺页异常处理</a:t>
            </a:r>
          </a:p>
        </p:txBody>
      </p:sp>
      <p:sp>
        <p:nvSpPr>
          <p:cNvPr id="43" name="文本框 42"/>
          <p:cNvSpPr txBox="1"/>
          <p:nvPr/>
        </p:nvSpPr>
        <p:spPr>
          <a:xfrm>
            <a:off x="8666480" y="0"/>
            <a:ext cx="3230880" cy="37846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匿名映射</a:t>
            </a:r>
          </a:p>
        </p:txBody>
      </p:sp>
      <p:sp>
        <p:nvSpPr>
          <p:cNvPr id="13" name="文本框 12"/>
          <p:cNvSpPr txBox="1"/>
          <p:nvPr/>
        </p:nvSpPr>
        <p:spPr>
          <a:xfrm>
            <a:off x="2642870" y="36195"/>
            <a:ext cx="54483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1.</a:t>
            </a:r>
          </a:p>
        </p:txBody>
      </p:sp>
      <p:sp>
        <p:nvSpPr>
          <p:cNvPr id="6" name="文本框 5"/>
          <p:cNvSpPr txBox="1"/>
          <p:nvPr>
            <p:custDataLst>
              <p:tags r:id="rId1"/>
            </p:custDataLst>
          </p:nvPr>
        </p:nvSpPr>
        <p:spPr>
          <a:xfrm>
            <a:off x="5036185" y="822960"/>
            <a:ext cx="3599815" cy="42608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-&gt;</a:t>
            </a:r>
            <a:r>
              <a:rPr lang="zh-CN" altLang="en-US" spc="3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分配新页</a:t>
            </a:r>
            <a:endParaRPr kumimoji="0" lang="zh-CN" altLang="en-US" b="1" i="0" u="none" strike="noStrike" kern="1200" cap="none" spc="3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9" name="文本框 8"/>
          <p:cNvSpPr txBox="1"/>
          <p:nvPr>
            <p:custDataLst>
              <p:tags r:id="rId2"/>
            </p:custDataLst>
          </p:nvPr>
        </p:nvSpPr>
        <p:spPr>
          <a:xfrm>
            <a:off x="8636000" y="1692275"/>
            <a:ext cx="1642745" cy="42608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-&gt;</a:t>
            </a:r>
            <a:r>
              <a:rPr lang="zh-CN" altLang="en-US" spc="30" noProof="0" dirty="0">
                <a:ln>
                  <a:noFill/>
                </a:ln>
                <a:solidFill>
                  <a:srgbClr val="24487D"/>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获取地址</a:t>
            </a:r>
            <a:endParaRPr kumimoji="0" lang="zh-CN" altLang="en-US" b="1" i="0" u="none" strike="noStrike" kern="1200" cap="none" spc="30" normalizeH="0" baseline="0" noProof="0" dirty="0">
              <a:ln>
                <a:noFill/>
              </a:ln>
              <a:solidFill>
                <a:srgbClr val="24487D"/>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3" name="图片 2" descr="G2XQJAATJF%0~OYNVR1H2H2"/>
          <p:cNvPicPr>
            <a:picLocks noChangeAspect="1"/>
          </p:cNvPicPr>
          <p:nvPr/>
        </p:nvPicPr>
        <p:blipFill>
          <a:blip r:embed="rId11"/>
          <a:stretch>
            <a:fillRect/>
          </a:stretch>
        </p:blipFill>
        <p:spPr>
          <a:xfrm>
            <a:off x="468630" y="415925"/>
            <a:ext cx="4567555" cy="1047750"/>
          </a:xfrm>
          <a:prstGeom prst="rect">
            <a:avLst/>
          </a:prstGeom>
        </p:spPr>
      </p:pic>
      <p:pic>
        <p:nvPicPr>
          <p:cNvPr id="4" name="图片 3" descr="PIFCC8XN0NK@G_{{S5F558D"/>
          <p:cNvPicPr>
            <a:picLocks noChangeAspect="1"/>
          </p:cNvPicPr>
          <p:nvPr/>
        </p:nvPicPr>
        <p:blipFill>
          <a:blip r:embed="rId12"/>
          <a:stretch>
            <a:fillRect/>
          </a:stretch>
        </p:blipFill>
        <p:spPr>
          <a:xfrm>
            <a:off x="468630" y="1634490"/>
            <a:ext cx="8167370" cy="534670"/>
          </a:xfrm>
          <a:prstGeom prst="rect">
            <a:avLst/>
          </a:prstGeom>
        </p:spPr>
      </p:pic>
      <p:pic>
        <p:nvPicPr>
          <p:cNvPr id="5" name="图片 4" descr="$20P@9OR0@P6J5@$}}W7WHX"/>
          <p:cNvPicPr>
            <a:picLocks noChangeAspect="1"/>
          </p:cNvPicPr>
          <p:nvPr/>
        </p:nvPicPr>
        <p:blipFill>
          <a:blip r:embed="rId13"/>
          <a:stretch>
            <a:fillRect/>
          </a:stretch>
        </p:blipFill>
        <p:spPr>
          <a:xfrm>
            <a:off x="468630" y="2339975"/>
            <a:ext cx="5985510" cy="2192020"/>
          </a:xfrm>
          <a:prstGeom prst="rect">
            <a:avLst/>
          </a:prstGeom>
        </p:spPr>
      </p:pic>
      <p:sp>
        <p:nvSpPr>
          <p:cNvPr id="7" name="文本框 6"/>
          <p:cNvSpPr txBox="1"/>
          <p:nvPr>
            <p:custDataLst>
              <p:tags r:id="rId3"/>
            </p:custDataLst>
          </p:nvPr>
        </p:nvSpPr>
        <p:spPr>
          <a:xfrm>
            <a:off x="3887470" y="2261235"/>
            <a:ext cx="5897245" cy="47244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虚拟地址与旧物理地址是否存在映射</a:t>
            </a:r>
            <a:r>
              <a:rPr lang="en-US" altLang="zh-CN" spc="3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已有映射</a:t>
            </a:r>
          </a:p>
        </p:txBody>
      </p:sp>
      <p:sp>
        <p:nvSpPr>
          <p:cNvPr id="8" name="文本框 7"/>
          <p:cNvSpPr txBox="1"/>
          <p:nvPr>
            <p:custDataLst>
              <p:tags r:id="rId4"/>
            </p:custDataLst>
          </p:nvPr>
        </p:nvSpPr>
        <p:spPr>
          <a:xfrm>
            <a:off x="6454140" y="2554605"/>
            <a:ext cx="5400675" cy="65278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若已有映射</a:t>
            </a:r>
            <a:r>
              <a:rPr kumimoji="0" lang="zh-CN"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（页存在）则解除</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旧物理地址数据拷贝至新页</a:t>
            </a:r>
            <a:endParaRPr kumimoji="0" lang="en-US" altLang="zh-CN"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11" name="文本框 10"/>
          <p:cNvSpPr txBox="1"/>
          <p:nvPr>
            <p:custDataLst>
              <p:tags r:id="rId5"/>
            </p:custDataLst>
          </p:nvPr>
        </p:nvSpPr>
        <p:spPr>
          <a:xfrm>
            <a:off x="6454775" y="3207385"/>
            <a:ext cx="1958340" cy="37973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重新建立映射</a:t>
            </a:r>
            <a:endParaRPr kumimoji="0" lang="zh-CN" altLang="en-US"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pic>
        <p:nvPicPr>
          <p:cNvPr id="12" name="图片 11" descr="LX}4VZQ4X)ER4H`KF35K`3A"/>
          <p:cNvPicPr>
            <a:picLocks noChangeAspect="1"/>
          </p:cNvPicPr>
          <p:nvPr/>
        </p:nvPicPr>
        <p:blipFill>
          <a:blip r:embed="rId14"/>
          <a:stretch>
            <a:fillRect/>
          </a:stretch>
        </p:blipFill>
        <p:spPr>
          <a:xfrm>
            <a:off x="468630" y="4708525"/>
            <a:ext cx="5986145" cy="1450340"/>
          </a:xfrm>
          <a:prstGeom prst="rect">
            <a:avLst/>
          </a:prstGeom>
        </p:spPr>
      </p:pic>
      <p:sp>
        <p:nvSpPr>
          <p:cNvPr id="14" name="文本框 13"/>
          <p:cNvSpPr txBox="1"/>
          <p:nvPr>
            <p:custDataLst>
              <p:tags r:id="rId6"/>
            </p:custDataLst>
          </p:nvPr>
        </p:nvSpPr>
        <p:spPr>
          <a:xfrm>
            <a:off x="4227195" y="4616450"/>
            <a:ext cx="1782445" cy="472440"/>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未建立</a:t>
            </a:r>
            <a:r>
              <a:rPr lang="zh-CN" spc="3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映射</a:t>
            </a:r>
          </a:p>
        </p:txBody>
      </p:sp>
      <p:sp>
        <p:nvSpPr>
          <p:cNvPr id="15" name="文本框 14"/>
          <p:cNvSpPr txBox="1"/>
          <p:nvPr>
            <p:custDataLst>
              <p:tags r:id="rId7"/>
            </p:custDataLst>
          </p:nvPr>
        </p:nvSpPr>
        <p:spPr>
          <a:xfrm>
            <a:off x="6454775" y="5088890"/>
            <a:ext cx="3540125" cy="84645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建立映射，设置相应读写权限</a:t>
            </a:r>
          </a:p>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【首次读写时未找到页】</a:t>
            </a:r>
          </a:p>
        </p:txBody>
      </p:sp>
      <p:sp>
        <p:nvSpPr>
          <p:cNvPr id="16" name="文本框 15"/>
          <p:cNvSpPr txBox="1"/>
          <p:nvPr/>
        </p:nvSpPr>
        <p:spPr>
          <a:xfrm>
            <a:off x="-17950" y="-40084"/>
            <a:ext cx="875369" cy="369332"/>
          </a:xfrm>
          <a:prstGeom prst="rect">
            <a:avLst/>
          </a:prstGeom>
          <a:noFill/>
        </p:spPr>
        <p:txBody>
          <a:bodyPr wrap="square" rtlCol="0">
            <a:spAutoFit/>
          </a:bodyPr>
          <a:lstStyle/>
          <a:p>
            <a:r>
              <a:rPr lang="zh-CN" altLang="en-US" dirty="0"/>
              <a:t>卫苏逸</a:t>
            </a:r>
          </a:p>
        </p:txBody>
      </p:sp>
      <p:sp>
        <p:nvSpPr>
          <p:cNvPr id="2" name="文本框 1"/>
          <p:cNvSpPr txBox="1"/>
          <p:nvPr>
            <p:custDataLst>
              <p:tags r:id="rId8"/>
            </p:custDataLst>
          </p:nvPr>
        </p:nvSpPr>
        <p:spPr>
          <a:xfrm>
            <a:off x="6581775" y="3745865"/>
            <a:ext cx="4919345" cy="63309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【页存在但读写权限不对，触发缺页异常】</a:t>
            </a:r>
          </a:p>
        </p:txBody>
      </p:sp>
      <p:sp>
        <p:nvSpPr>
          <p:cNvPr id="10" name="文本框 9"/>
          <p:cNvSpPr txBox="1"/>
          <p:nvPr>
            <p:custDataLst>
              <p:tags r:id="rId9"/>
            </p:custDataLst>
          </p:nvPr>
        </p:nvSpPr>
        <p:spPr>
          <a:xfrm>
            <a:off x="6581775" y="690245"/>
            <a:ext cx="4806315" cy="77279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【匿名映射完成时未立刻分配实际物理内存，</a:t>
            </a:r>
          </a:p>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zh-CN" i="0" u="none" strike="noStrike" kern="1200" cap="none" spc="3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实际需要操作时触发缺页分配新页】</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932180" y="2499360"/>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1520190" y="4836795"/>
            <a:ext cx="400685" cy="397510"/>
          </a:xfrm>
          <a:prstGeom prst="rect">
            <a:avLst/>
          </a:prstGeom>
        </p:spPr>
      </p:pic>
      <p:sp>
        <p:nvSpPr>
          <p:cNvPr id="20" name="文本框 19"/>
          <p:cNvSpPr txBox="1"/>
          <p:nvPr/>
        </p:nvSpPr>
        <p:spPr>
          <a:xfrm>
            <a:off x="4914265" y="2461895"/>
            <a:ext cx="542925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800" b="1" kern="0" dirty="0">
                <a:solidFill>
                  <a:srgbClr val="24487D"/>
                </a:solidFill>
                <a:latin typeface="汉仪粗简黑简" panose="00020600040101010101" charset="-122"/>
                <a:ea typeface="汉仪粗简黑简" panose="00020600040101010101" charset="-122"/>
                <a:cs typeface="微软雅黑" panose="020B0503020204020204" pitchFamily="34" charset="-122"/>
                <a:sym typeface="Arial" panose="020B0604020202020204" pitchFamily="34" charset="0"/>
              </a:rPr>
              <a:t>主要数据结构</a:t>
            </a:r>
            <a:endParaRPr kumimoji="0" lang="zh-CN" altLang="en-US" sz="4800" b="1" i="0" u="none" strike="noStrike" kern="1200" cap="none" spc="0" normalizeH="0" baseline="0" noProof="0" dirty="0">
              <a:ln>
                <a:noFill/>
              </a:ln>
              <a:solidFill>
                <a:srgbClr val="1E3863"/>
              </a:solidFill>
              <a:effectLst/>
              <a:uLnTx/>
              <a:uFillTx/>
              <a:latin typeface="汉仪粗简黑简" panose="00020600040101010101" charset="-122"/>
              <a:ea typeface="汉仪粗简黑简" panose="00020600040101010101" charset="-122"/>
              <a:cs typeface="+mn-cs"/>
            </a:endParaRPr>
          </a:p>
        </p:txBody>
      </p:sp>
      <p:grpSp>
        <p:nvGrpSpPr>
          <p:cNvPr id="2" name="组合 1"/>
          <p:cNvGrpSpPr/>
          <p:nvPr/>
        </p:nvGrpSpPr>
        <p:grpSpPr>
          <a:xfrm>
            <a:off x="2051685" y="2009140"/>
            <a:ext cx="3011170" cy="2767965"/>
            <a:chOff x="2127" y="3221"/>
            <a:chExt cx="4742" cy="4359"/>
          </a:xfrm>
        </p:grpSpPr>
        <p:pic>
          <p:nvPicPr>
            <p:cNvPr id="5" name="图片 4" descr="QQ图片20220106181402"/>
            <p:cNvPicPr>
              <a:picLocks noChangeAspect="1"/>
            </p:cNvPicPr>
            <p:nvPr/>
          </p:nvPicPr>
          <p:blipFill>
            <a:blip r:embed="rId2"/>
            <a:srcRect l="74417" t="6019" r="10990" b="68250"/>
            <a:stretch>
              <a:fillRect/>
            </a:stretch>
          </p:blipFill>
          <p:spPr>
            <a:xfrm rot="5700000">
              <a:off x="2110" y="3238"/>
              <a:ext cx="4359" cy="4326"/>
            </a:xfrm>
            <a:prstGeom prst="rect">
              <a:avLst/>
            </a:prstGeom>
          </p:spPr>
        </p:pic>
        <p:sp>
          <p:nvSpPr>
            <p:cNvPr id="22" name="文本框 21"/>
            <p:cNvSpPr txBox="1"/>
            <p:nvPr/>
          </p:nvSpPr>
          <p:spPr>
            <a:xfrm>
              <a:off x="2692" y="3935"/>
              <a:ext cx="4177" cy="2932"/>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rPr>
                <a:t>01</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2659380" y="322580"/>
            <a:ext cx="687324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OsDoFileFault </a:t>
            </a:r>
            <a:r>
              <a:rPr kumimoji="0" 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文件操作时缺页</a:t>
            </a:r>
          </a:p>
        </p:txBody>
      </p:sp>
      <p:sp>
        <p:nvSpPr>
          <p:cNvPr id="4" name="文本框 3"/>
          <p:cNvSpPr txBox="1"/>
          <p:nvPr/>
        </p:nvSpPr>
        <p:spPr>
          <a:xfrm>
            <a:off x="1104265" y="4278630"/>
            <a:ext cx="7847330" cy="2200275"/>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判断缺页发生情况</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写时：</a:t>
            </a:r>
          </a:p>
          <a:p>
            <a:pPr marR="0" lvl="0" indent="0" algn="just" defTabSz="914400" rtl="0" fontAlgn="auto">
              <a:lnSpc>
                <a:spcPts val="2800"/>
              </a:lnSpc>
              <a:spcBef>
                <a:spcPts val="0"/>
              </a:spcBef>
              <a:spcAft>
                <a:spcPts val="0"/>
              </a:spcAft>
              <a:buClrTx/>
              <a:buSzTx/>
              <a:buFontTx/>
              <a:buNone/>
              <a:defRPr/>
            </a:pP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共享线性区内写，调用OsDoSharedFault</a:t>
            </a:r>
          </a:p>
          <a:p>
            <a:pPr marR="0" lvl="0" indent="0" algn="just" defTabSz="914400" rtl="0" fontAlgn="auto">
              <a:lnSpc>
                <a:spcPts val="2800"/>
              </a:lnSpc>
              <a:spcBef>
                <a:spcPts val="0"/>
              </a:spcBef>
              <a:spcAft>
                <a:spcPts val="0"/>
              </a:spcAft>
              <a:buClrTx/>
              <a:buSzTx/>
              <a:buFontTx/>
              <a:buNone/>
              <a:defRPr/>
            </a:pP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私有线性区内写，调用OsDo</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Cow</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Fault</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读时：</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调用</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OsDoReadFault</a:t>
            </a:r>
          </a:p>
        </p:txBody>
      </p:sp>
      <p:sp>
        <p:nvSpPr>
          <p:cNvPr id="5" name="文本框 4"/>
          <p:cNvSpPr txBox="1"/>
          <p:nvPr/>
        </p:nvSpPr>
        <p:spPr>
          <a:xfrm>
            <a:off x="3041650" y="4346575"/>
            <a:ext cx="2638425" cy="360045"/>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sz="16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（返回</a:t>
            </a:r>
            <a:r>
              <a:rPr kumimoji="0" lang="en-US" altLang="zh-CN" sz="16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ret</a:t>
            </a:r>
            <a:r>
              <a:rPr kumimoji="0" lang="zh-CN" altLang="en-US" sz="1600" i="0" u="none" strike="noStrike" kern="1200" cap="none" spc="0" normalizeH="0" baseline="0" noProof="0" dirty="0">
                <a:ln>
                  <a:noFill/>
                </a:ln>
                <a:solidFill>
                  <a:schemeClr val="bg2">
                    <a:lumMod val="10000"/>
                  </a:schemeClr>
                </a:solidFill>
                <a:effectLst/>
                <a:uLnTx/>
                <a:uFillTx/>
                <a:latin typeface="汉仪粗简黑简" panose="00020600040101010101" charset="-122"/>
                <a:ea typeface="汉仪粗简黑简" panose="00020600040101010101" charset="-122"/>
                <a:cs typeface="+mn-ea"/>
                <a:sym typeface="+mn-lt"/>
              </a:rPr>
              <a:t>给处理函数）</a:t>
            </a:r>
          </a:p>
        </p:txBody>
      </p:sp>
      <p:sp>
        <p:nvSpPr>
          <p:cNvPr id="13" name="文本框 12"/>
          <p:cNvSpPr txBox="1"/>
          <p:nvPr/>
        </p:nvSpPr>
        <p:spPr>
          <a:xfrm>
            <a:off x="3456305" y="358140"/>
            <a:ext cx="544830"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2.</a:t>
            </a:r>
          </a:p>
        </p:txBody>
      </p:sp>
      <p:sp>
        <p:nvSpPr>
          <p:cNvPr id="7" name="文本框 6"/>
          <p:cNvSpPr txBox="1"/>
          <p:nvPr/>
        </p:nvSpPr>
        <p:spPr>
          <a:xfrm>
            <a:off x="447404" y="287527"/>
            <a:ext cx="875369" cy="369332"/>
          </a:xfrm>
          <a:prstGeom prst="rect">
            <a:avLst/>
          </a:prstGeom>
          <a:noFill/>
        </p:spPr>
        <p:txBody>
          <a:bodyPr wrap="square" rtlCol="0">
            <a:spAutoFit/>
          </a:bodyPr>
          <a:lstStyle/>
          <a:p>
            <a:r>
              <a:rPr lang="zh-CN" altLang="en-US" dirty="0"/>
              <a:t>卫苏逸</a:t>
            </a:r>
          </a:p>
        </p:txBody>
      </p:sp>
      <p:pic>
        <p:nvPicPr>
          <p:cNvPr id="3" name="图片 2" descr="OsDoFileFault"/>
          <p:cNvPicPr>
            <a:picLocks noChangeAspect="1"/>
          </p:cNvPicPr>
          <p:nvPr>
            <p:custDataLst>
              <p:tags r:id="rId1"/>
            </p:custDataLst>
          </p:nvPr>
        </p:nvPicPr>
        <p:blipFill>
          <a:blip r:embed="rId3"/>
          <a:srcRect l="3329" t="4542" r="2774" b="4795"/>
          <a:stretch>
            <a:fillRect/>
          </a:stretch>
        </p:blipFill>
        <p:spPr>
          <a:xfrm>
            <a:off x="6887845" y="737870"/>
            <a:ext cx="5073015" cy="3590290"/>
          </a:xfrm>
          <a:prstGeom prst="rect">
            <a:avLst/>
          </a:prstGeom>
        </p:spPr>
      </p:pic>
      <p:pic>
        <p:nvPicPr>
          <p:cNvPr id="8" name="图片 7" descr="NRP[D[OUL{HL46KICE$)(%T"/>
          <p:cNvPicPr>
            <a:picLocks noChangeAspect="1"/>
          </p:cNvPicPr>
          <p:nvPr/>
        </p:nvPicPr>
        <p:blipFill>
          <a:blip r:embed="rId4"/>
          <a:stretch>
            <a:fillRect/>
          </a:stretch>
        </p:blipFill>
        <p:spPr>
          <a:xfrm>
            <a:off x="356870" y="737870"/>
            <a:ext cx="6530975" cy="3585845"/>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2659380" y="322580"/>
            <a:ext cx="7740015"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OsDoSharedFault </a:t>
            </a: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共享线性区内缺页</a:t>
            </a:r>
          </a:p>
        </p:txBody>
      </p:sp>
      <p:sp>
        <p:nvSpPr>
          <p:cNvPr id="4" name="文本框 3"/>
          <p:cNvSpPr txBox="1"/>
          <p:nvPr/>
        </p:nvSpPr>
        <p:spPr>
          <a:xfrm>
            <a:off x="4001135" y="823595"/>
            <a:ext cx="7847330" cy="4933315"/>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判断线性区</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region</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与各文件操作处理接口是否为空</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判断虚拟地址与物理地址之间的映射</a:t>
            </a:r>
            <a:endPar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存在映射</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kumimoji="0" lang="zh-CN" altLang="en-US" sz="2000"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所需页在内存中但读写权限不对</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取消并重新映射</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LOS_ArchMmuUnmap</a:t>
            </a:r>
          </a:p>
          <a:p>
            <a:pPr marR="0" lvl="0" indent="0" algn="just" defTabSz="914400" rtl="0" fontAlgn="auto">
              <a:lnSpc>
                <a:spcPts val="2800"/>
              </a:lnSpc>
              <a:spcBef>
                <a:spcPts val="0"/>
              </a:spcBef>
              <a:spcAft>
                <a:spcPts val="0"/>
              </a:spcAft>
              <a:buClrTx/>
              <a:buSzTx/>
              <a:buFontTx/>
              <a:buNone/>
              <a:defRPr/>
            </a:pP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锁定自旋锁</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保护临界区</a:t>
            </a:r>
          </a:p>
          <a:p>
            <a:pPr marR="0" lvl="0" indent="0" algn="just" defTabSz="914400" rtl="0" fontAlgn="auto">
              <a:lnSpc>
                <a:spcPts val="2800"/>
              </a:lnSpc>
              <a:spcBef>
                <a:spcPts val="0"/>
              </a:spcBef>
              <a:spcAft>
                <a:spcPts val="0"/>
              </a:spcAft>
              <a:buClrTx/>
              <a:buSzTx/>
              <a:buFontTx/>
              <a:buNone/>
              <a:defRPr/>
            </a:pP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在高速缓存中找到并标记为脏页</a:t>
            </a:r>
          </a:p>
          <a:p>
            <a:pPr marR="0" lvl="0" indent="0" algn="just" defTabSz="914400" rtl="0" fontAlgn="auto">
              <a:lnSpc>
                <a:spcPts val="2800"/>
              </a:lnSpc>
              <a:spcBef>
                <a:spcPts val="0"/>
              </a:spcBef>
              <a:spcAft>
                <a:spcPts val="0"/>
              </a:spcAft>
              <a:buClrTx/>
              <a:buSzTx/>
              <a:buFontTx/>
              <a:buNone/>
              <a:defRPr/>
            </a:pP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OsFindGetEntry -</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查找</a:t>
            </a:r>
            <a:endPar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OsMarkPageDirty -</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标记</a:t>
            </a:r>
            <a:endPar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不存在映射</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kumimoji="0" lang="zh-CN" altLang="en-US" sz="2000"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将页从磁盘读入内存</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lang="zh-CN" altLang="en-US" sz="2000"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锁定自旋锁</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读入磁盘数据，重新读页</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，调用</a:t>
            </a: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OsVmmFileFault</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添加映射</a:t>
            </a:r>
          </a:p>
          <a:p>
            <a:pPr marR="0" lvl="0" indent="0" algn="just" defTabSz="914400" rtl="0" fontAlgn="auto">
              <a:lnSpc>
                <a:spcPts val="2800"/>
              </a:lnSpc>
              <a:spcBef>
                <a:spcPts val="0"/>
              </a:spcBef>
              <a:spcAft>
                <a:spcPts val="0"/>
              </a:spcAft>
              <a:buClrTx/>
              <a:buSzTx/>
              <a:buFontTx/>
              <a:buNone/>
              <a:defRPr/>
            </a:pPr>
            <a:r>
              <a:rPr kumimoji="0" lang="en-US" altLang="zh-CN"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-&gt;</a:t>
            </a:r>
            <a:r>
              <a:rPr kumimoji="0" lang="zh-CN" altLang="en-US" sz="20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释放锁</a:t>
            </a:r>
          </a:p>
        </p:txBody>
      </p:sp>
      <p:sp>
        <p:nvSpPr>
          <p:cNvPr id="13" name="文本框 12"/>
          <p:cNvSpPr txBox="1"/>
          <p:nvPr/>
        </p:nvSpPr>
        <p:spPr>
          <a:xfrm>
            <a:off x="3351530" y="358140"/>
            <a:ext cx="649605"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2.1</a:t>
            </a:r>
          </a:p>
        </p:txBody>
      </p:sp>
      <p:pic>
        <p:nvPicPr>
          <p:cNvPr id="6" name="图片 5" descr="OsDoSharedFault"/>
          <p:cNvPicPr>
            <a:picLocks noChangeAspect="1"/>
          </p:cNvPicPr>
          <p:nvPr/>
        </p:nvPicPr>
        <p:blipFill>
          <a:blip r:embed="rId2"/>
          <a:srcRect t="2672" b="2529"/>
          <a:stretch>
            <a:fillRect/>
          </a:stretch>
        </p:blipFill>
        <p:spPr>
          <a:xfrm>
            <a:off x="518795" y="737870"/>
            <a:ext cx="3482340" cy="5880100"/>
          </a:xfrm>
          <a:prstGeom prst="rect">
            <a:avLst/>
          </a:prstGeom>
        </p:spPr>
      </p:pic>
      <p:sp>
        <p:nvSpPr>
          <p:cNvPr id="7" name="文本框 6"/>
          <p:cNvSpPr txBox="1"/>
          <p:nvPr/>
        </p:nvSpPr>
        <p:spPr>
          <a:xfrm>
            <a:off x="447404" y="287527"/>
            <a:ext cx="875369" cy="369332"/>
          </a:xfrm>
          <a:prstGeom prst="rect">
            <a:avLst/>
          </a:prstGeom>
          <a:noFill/>
        </p:spPr>
        <p:txBody>
          <a:bodyPr wrap="square" rtlCol="0">
            <a:spAutoFit/>
          </a:bodyPr>
          <a:lstStyle/>
          <a:p>
            <a:r>
              <a:rPr lang="zh-CN" altLang="en-US" dirty="0"/>
              <a:t>卫苏逸</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2104209" y="228148"/>
            <a:ext cx="7740015"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OsDoSharedFault </a:t>
            </a: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共享线性区内缺页</a:t>
            </a:r>
          </a:p>
        </p:txBody>
      </p:sp>
      <p:sp>
        <p:nvSpPr>
          <p:cNvPr id="13" name="文本框 12"/>
          <p:cNvSpPr txBox="1"/>
          <p:nvPr/>
        </p:nvSpPr>
        <p:spPr>
          <a:xfrm>
            <a:off x="2769144" y="293144"/>
            <a:ext cx="649605"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2.1</a:t>
            </a:r>
          </a:p>
        </p:txBody>
      </p:sp>
      <p:pic>
        <p:nvPicPr>
          <p:cNvPr id="5" name="图片 4" descr=")N0TR{HUPD`4T84E3SR8B4Y"/>
          <p:cNvPicPr>
            <a:picLocks noChangeAspect="1"/>
          </p:cNvPicPr>
          <p:nvPr/>
        </p:nvPicPr>
        <p:blipFill>
          <a:blip r:embed="rId9"/>
          <a:stretch>
            <a:fillRect/>
          </a:stretch>
        </p:blipFill>
        <p:spPr>
          <a:xfrm>
            <a:off x="142240" y="737870"/>
            <a:ext cx="7614285" cy="703580"/>
          </a:xfrm>
          <a:prstGeom prst="rect">
            <a:avLst/>
          </a:prstGeom>
        </p:spPr>
      </p:pic>
      <p:sp>
        <p:nvSpPr>
          <p:cNvPr id="7" name="文本框 6"/>
          <p:cNvSpPr txBox="1"/>
          <p:nvPr>
            <p:custDataLst>
              <p:tags r:id="rId1"/>
            </p:custDataLst>
          </p:nvPr>
        </p:nvSpPr>
        <p:spPr>
          <a:xfrm>
            <a:off x="214630" y="1441450"/>
            <a:ext cx="5604510" cy="808355"/>
          </a:xfrm>
          <a:prstGeom prst="rect">
            <a:avLst/>
          </a:prstGeom>
          <a:noFill/>
        </p:spPr>
        <p:txBody>
          <a:bodyPr wrap="square" rtlCol="0">
            <a:noAutofit/>
          </a:bodyPr>
          <a:lstStyle/>
          <a:p>
            <a:pPr lvl="0" algn="just">
              <a:lnSpc>
                <a:spcPts val="2800"/>
              </a:lnSpc>
              <a:spcBef>
                <a:spcPts val="0"/>
              </a:spcBef>
              <a:spcAft>
                <a:spcPts val="0"/>
              </a:spcAft>
              <a:buClrTx/>
              <a:buSzTx/>
              <a:buFontTx/>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vmFOps:文件处理各操作接口</a:t>
            </a:r>
          </a:p>
          <a:p>
            <a:pPr lvl="0" algn="just">
              <a:lnSpc>
                <a:spcPts val="2800"/>
              </a:lnSpc>
              <a:spcBef>
                <a:spcPts val="0"/>
              </a:spcBef>
              <a:spcAft>
                <a:spcPts val="0"/>
              </a:spcAft>
              <a:buClrTx/>
              <a:buSzTx/>
              <a:buFontTx/>
              <a:defRPr/>
            </a:pP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vmFOps-&gt;fault </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调用OsVmmFileFault</a:t>
            </a: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lang="zh-CN" altLang="en-US"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a:t>
            </a:r>
            <a:r>
              <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p>
          <a:p>
            <a:pPr lvl="0" algn="just">
              <a:lnSpc>
                <a:spcPts val="2800"/>
              </a:lnSpc>
              <a:spcBef>
                <a:spcPts val="0"/>
              </a:spcBef>
              <a:spcAft>
                <a:spcPts val="0"/>
              </a:spcAft>
              <a:buClrTx/>
              <a:buSzTx/>
              <a:buFontTx/>
              <a:defRPr/>
            </a:pPr>
            <a:endParaRPr lang="en-US" altLang="zh-CN" spc="3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pic>
        <p:nvPicPr>
          <p:cNvPr id="8" name="图片 7" descr="]IL]ED~T$9]6U_%%9G4J[4N"/>
          <p:cNvPicPr>
            <a:picLocks noChangeAspect="1"/>
          </p:cNvPicPr>
          <p:nvPr/>
        </p:nvPicPr>
        <p:blipFill>
          <a:blip r:embed="rId10"/>
          <a:srcRect b="36917"/>
          <a:stretch>
            <a:fillRect/>
          </a:stretch>
        </p:blipFill>
        <p:spPr>
          <a:xfrm>
            <a:off x="142240" y="2388870"/>
            <a:ext cx="8423910" cy="2224405"/>
          </a:xfrm>
          <a:prstGeom prst="rect">
            <a:avLst/>
          </a:prstGeom>
        </p:spPr>
      </p:pic>
      <p:sp>
        <p:nvSpPr>
          <p:cNvPr id="10" name="文本框 9"/>
          <p:cNvSpPr txBox="1"/>
          <p:nvPr>
            <p:custDataLst>
              <p:tags r:id="rId2"/>
            </p:custDataLst>
          </p:nvPr>
        </p:nvSpPr>
        <p:spPr>
          <a:xfrm>
            <a:off x="8499475" y="2278380"/>
            <a:ext cx="3915410" cy="427990"/>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-&gt;</a:t>
            </a:r>
            <a:r>
              <a:rPr kumimoji="0" lang="zh-CN" altLang="en-US"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虚拟地址是否有映射到物理地址</a:t>
            </a:r>
          </a:p>
        </p:txBody>
      </p:sp>
      <p:sp>
        <p:nvSpPr>
          <p:cNvPr id="11" name="文本框 10"/>
          <p:cNvSpPr txBox="1"/>
          <p:nvPr>
            <p:custDataLst>
              <p:tags r:id="rId3"/>
            </p:custDataLst>
          </p:nvPr>
        </p:nvSpPr>
        <p:spPr>
          <a:xfrm>
            <a:off x="8499475" y="2706370"/>
            <a:ext cx="3915410" cy="427990"/>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-&gt;</a:t>
            </a:r>
            <a:r>
              <a:rPr kumimoji="0" lang="zh-CN" altLang="en-US"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存在映射时的处理：</a:t>
            </a:r>
          </a:p>
        </p:txBody>
      </p:sp>
      <p:sp>
        <p:nvSpPr>
          <p:cNvPr id="12" name="文本框 11"/>
          <p:cNvSpPr txBox="1"/>
          <p:nvPr>
            <p:custDataLst>
              <p:tags r:id="rId4"/>
            </p:custDataLst>
          </p:nvPr>
        </p:nvSpPr>
        <p:spPr>
          <a:xfrm>
            <a:off x="8499475" y="3033395"/>
            <a:ext cx="2995295" cy="1253490"/>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取消映射</a:t>
            </a:r>
          </a:p>
          <a:p>
            <a:pPr marR="0" lvl="0" indent="0" algn="just" defTabSz="914400" rtl="0" fontAlgn="auto">
              <a:lnSpc>
                <a:spcPts val="2800"/>
              </a:lnSpc>
              <a:spcBef>
                <a:spcPts val="0"/>
              </a:spcBef>
              <a:spcAft>
                <a:spcPts val="0"/>
              </a:spcAft>
              <a:buClrTx/>
              <a:buSzTx/>
              <a:buFontTx/>
              <a:buNone/>
              <a:defRPr/>
            </a:pPr>
            <a:r>
              <a:rPr kumimoji="0" lang="en-US" altLang="zh-CN"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重新映射，</a:t>
            </a:r>
            <a:r>
              <a:rPr kumimoji="0" lang="en-US" altLang="zh-CN"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kumimoji="0" lang="zh-CN" altLang="en-US"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修改权限</a:t>
            </a:r>
            <a:r>
              <a:rPr kumimoji="0" lang="en-US" altLang="zh-CN"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endParaRPr kumimoji="0" lang="zh-CN" altLang="en-US"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a:p>
            <a:pPr marR="0" lvl="0" indent="0" algn="just" defTabSz="914400" rtl="0" fontAlgn="auto">
              <a:lnSpc>
                <a:spcPts val="2800"/>
              </a:lnSpc>
              <a:spcBef>
                <a:spcPts val="0"/>
              </a:spcBef>
              <a:spcAft>
                <a:spcPts val="0"/>
              </a:spcAft>
              <a:buClrTx/>
              <a:buSzTx/>
              <a:buFontTx/>
              <a:buNone/>
              <a:defRPr/>
            </a:pPr>
            <a:r>
              <a:rPr kumimoji="0" lang="zh-CN" altLang="en-US"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en-US" altLang="zh-CN"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lang="zh-CN" altLang="en-US"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赋新的regionFlags</a:t>
            </a:r>
          </a:p>
        </p:txBody>
      </p:sp>
      <p:sp>
        <p:nvSpPr>
          <p:cNvPr id="14" name="文本框 13"/>
          <p:cNvSpPr txBox="1"/>
          <p:nvPr>
            <p:custDataLst>
              <p:tags r:id="rId5"/>
            </p:custDataLst>
          </p:nvPr>
        </p:nvSpPr>
        <p:spPr>
          <a:xfrm>
            <a:off x="8499475" y="4085590"/>
            <a:ext cx="1224280" cy="465455"/>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自旋锁</a:t>
            </a:r>
          </a:p>
        </p:txBody>
      </p:sp>
      <p:sp>
        <p:nvSpPr>
          <p:cNvPr id="15" name="文本框 14"/>
          <p:cNvSpPr txBox="1"/>
          <p:nvPr>
            <p:custDataLst>
              <p:tags r:id="rId6"/>
            </p:custDataLst>
          </p:nvPr>
        </p:nvSpPr>
        <p:spPr>
          <a:xfrm>
            <a:off x="596900" y="4613275"/>
            <a:ext cx="11208385" cy="519430"/>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-&gt;fpage=OsFindGetEntry</a:t>
            </a:r>
            <a:r>
              <a:rPr kumimoji="0" lang="zh-CN"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遍历文件页，找到指定页</a:t>
            </a:r>
            <a:r>
              <a:rPr kumimoji="0" lang="zh-CN" altLang="en-US"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zh-CN"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pgoff</a:t>
            </a:r>
            <a:r>
              <a:rPr kumimoji="0" lang="en-US" altLang="zh-CN"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zh-CN" altLang="en-US"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缺页标识；</a:t>
            </a:r>
            <a:r>
              <a:rPr kumimoji="0" lang="zh-CN"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mapping</a:t>
            </a:r>
            <a:r>
              <a:rPr kumimoji="0" lang="en-US" altLang="zh-CN"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zh-CN"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由文件系统提供，用于描述装入点）</a:t>
            </a:r>
          </a:p>
        </p:txBody>
      </p:sp>
      <p:pic>
        <p:nvPicPr>
          <p:cNvPr id="16" name="图片 15" descr="]IL]ED~T$9]6U_%%9G4J[4N"/>
          <p:cNvPicPr>
            <a:picLocks noChangeAspect="1"/>
          </p:cNvPicPr>
          <p:nvPr/>
        </p:nvPicPr>
        <p:blipFill>
          <a:blip r:embed="rId10"/>
          <a:srcRect t="62095"/>
          <a:stretch>
            <a:fillRect/>
          </a:stretch>
        </p:blipFill>
        <p:spPr>
          <a:xfrm>
            <a:off x="142240" y="5132705"/>
            <a:ext cx="7289165" cy="1156335"/>
          </a:xfrm>
          <a:prstGeom prst="rect">
            <a:avLst/>
          </a:prstGeom>
        </p:spPr>
      </p:pic>
      <p:sp>
        <p:nvSpPr>
          <p:cNvPr id="17" name="文本框 16"/>
          <p:cNvSpPr txBox="1"/>
          <p:nvPr>
            <p:custDataLst>
              <p:tags r:id="rId7"/>
            </p:custDataLst>
          </p:nvPr>
        </p:nvSpPr>
        <p:spPr>
          <a:xfrm>
            <a:off x="7431405" y="5194935"/>
            <a:ext cx="4194175" cy="879475"/>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-&gt;</a:t>
            </a:r>
            <a:r>
              <a:rPr kumimoji="0"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在页高速缓存中找到了该页，标记为脏页</a:t>
            </a:r>
          </a:p>
          <a:p>
            <a:pPr marR="0" lvl="0" indent="0" algn="just" defTabSz="914400" rtl="0" fontAlgn="auto">
              <a:lnSpc>
                <a:spcPts val="2800"/>
              </a:lnSpc>
              <a:spcBef>
                <a:spcPts val="0"/>
              </a:spcBef>
              <a:spcAft>
                <a:spcPts val="0"/>
              </a:spcAft>
              <a:buClrTx/>
              <a:buSzTx/>
              <a:buFontTx/>
              <a:buNone/>
              <a:defRPr/>
            </a:pPr>
            <a:r>
              <a:rPr kumimoji="0" lang="en-US"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-&gt;</a:t>
            </a:r>
            <a:r>
              <a:rPr kumimoji="0" lang="zh-CN" altLang="en-US" sz="1600" i="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释放自旋锁</a:t>
            </a:r>
          </a:p>
        </p:txBody>
      </p:sp>
      <p:sp>
        <p:nvSpPr>
          <p:cNvPr id="18" name="文本框 17"/>
          <p:cNvSpPr txBox="1"/>
          <p:nvPr/>
        </p:nvSpPr>
        <p:spPr>
          <a:xfrm>
            <a:off x="-17950" y="-40084"/>
            <a:ext cx="875369" cy="369332"/>
          </a:xfrm>
          <a:prstGeom prst="rect">
            <a:avLst/>
          </a:prstGeom>
          <a:noFill/>
        </p:spPr>
        <p:txBody>
          <a:bodyPr wrap="square" rtlCol="0">
            <a:spAutoFit/>
          </a:bodyPr>
          <a:lstStyle/>
          <a:p>
            <a:r>
              <a:rPr lang="zh-CN" altLang="en-US" dirty="0"/>
              <a:t>卫苏逸</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2177415" y="303213"/>
            <a:ext cx="7740015"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OsDoSharedFault </a:t>
            </a: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共享线性区内缺页</a:t>
            </a:r>
          </a:p>
        </p:txBody>
      </p:sp>
      <p:sp>
        <p:nvSpPr>
          <p:cNvPr id="4" name="文本框 3"/>
          <p:cNvSpPr txBox="1"/>
          <p:nvPr/>
        </p:nvSpPr>
        <p:spPr>
          <a:xfrm>
            <a:off x="556260" y="1574165"/>
            <a:ext cx="6812915" cy="756920"/>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altLang="en-US"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调用OsVmmFileFault</a:t>
            </a:r>
            <a:r>
              <a:rPr kumimoji="0" lang="en-US" alt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a:t>
            </a:r>
            <a:r>
              <a:rPr kumimoji="0" lang="zh-CN" altLang="en-US"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文件缺页处理函数</a:t>
            </a:r>
            <a:r>
              <a:rPr kumimoji="0" lang="en-US" alt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p>
          <a:p>
            <a:pPr marR="0" lvl="0" indent="0" algn="just" defTabSz="914400" rtl="0" fontAlgn="auto">
              <a:lnSpc>
                <a:spcPts val="2800"/>
              </a:lnSpc>
              <a:spcBef>
                <a:spcPts val="0"/>
              </a:spcBef>
              <a:spcAft>
                <a:spcPts val="0"/>
              </a:spcAft>
              <a:buClrTx/>
              <a:buSzTx/>
              <a:buFontTx/>
              <a:buNone/>
              <a:defRPr/>
            </a:pPr>
            <a:r>
              <a:rPr kumimoji="0" lang="en-US" alt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读入磁盘数据，重新读页数据</a:t>
            </a:r>
          </a:p>
        </p:txBody>
      </p:sp>
      <p:sp>
        <p:nvSpPr>
          <p:cNvPr id="13" name="文本框 12"/>
          <p:cNvSpPr txBox="1"/>
          <p:nvPr/>
        </p:nvSpPr>
        <p:spPr>
          <a:xfrm>
            <a:off x="2937872" y="343694"/>
            <a:ext cx="649605" cy="379730"/>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2.1</a:t>
            </a:r>
          </a:p>
        </p:txBody>
      </p:sp>
      <p:sp>
        <p:nvSpPr>
          <p:cNvPr id="10" name="文本框 9"/>
          <p:cNvSpPr txBox="1"/>
          <p:nvPr>
            <p:custDataLst>
              <p:tags r:id="rId1"/>
            </p:custDataLst>
          </p:nvPr>
        </p:nvSpPr>
        <p:spPr>
          <a:xfrm>
            <a:off x="556260" y="737870"/>
            <a:ext cx="3609975" cy="427990"/>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-&gt;</a:t>
            </a:r>
            <a:r>
              <a:rPr kumimoji="0" lang="zh-CN" altLang="en-US" i="0" spc="30" baseline="0" noProof="0" dirty="0">
                <a:ln>
                  <a:noFill/>
                </a:ln>
                <a:solidFill>
                  <a:srgbClr val="FF0000"/>
                </a:solidFill>
                <a:effectLst/>
                <a:uLnTx/>
                <a:uFillTx/>
                <a:latin typeface="汉仪粗简黑简" panose="00020600040101010101" charset="-122"/>
                <a:ea typeface="汉仪粗简黑简" panose="00020600040101010101" charset="-122"/>
                <a:cs typeface="+mn-ea"/>
                <a:sym typeface="+mn-lt"/>
              </a:rPr>
              <a:t>虚拟地址没有映射到物理地址</a:t>
            </a:r>
          </a:p>
        </p:txBody>
      </p:sp>
      <p:pic>
        <p:nvPicPr>
          <p:cNvPr id="3" name="图片 2" descr="KT54WZ[R94TW5ZKRECI9(7X"/>
          <p:cNvPicPr>
            <a:picLocks noChangeAspect="1"/>
          </p:cNvPicPr>
          <p:nvPr/>
        </p:nvPicPr>
        <p:blipFill>
          <a:blip r:embed="rId7"/>
          <a:srcRect b="86486"/>
          <a:stretch>
            <a:fillRect/>
          </a:stretch>
        </p:blipFill>
        <p:spPr>
          <a:xfrm>
            <a:off x="556260" y="1171303"/>
            <a:ext cx="9273540" cy="541655"/>
          </a:xfrm>
          <a:prstGeom prst="rect">
            <a:avLst/>
          </a:prstGeom>
        </p:spPr>
      </p:pic>
      <p:pic>
        <p:nvPicPr>
          <p:cNvPr id="6" name="图片 5" descr="KT54WZ[R94TW5ZKRECI9(7X"/>
          <p:cNvPicPr>
            <a:picLocks noChangeAspect="1"/>
          </p:cNvPicPr>
          <p:nvPr/>
        </p:nvPicPr>
        <p:blipFill>
          <a:blip r:embed="rId7"/>
          <a:srcRect t="12385" r="52429" b="54022"/>
          <a:stretch>
            <a:fillRect/>
          </a:stretch>
        </p:blipFill>
        <p:spPr>
          <a:xfrm>
            <a:off x="556260" y="2440940"/>
            <a:ext cx="4133215" cy="1261745"/>
          </a:xfrm>
          <a:prstGeom prst="rect">
            <a:avLst/>
          </a:prstGeom>
        </p:spPr>
      </p:pic>
      <p:sp>
        <p:nvSpPr>
          <p:cNvPr id="9" name="文本框 8"/>
          <p:cNvSpPr txBox="1"/>
          <p:nvPr>
            <p:custDataLst>
              <p:tags r:id="rId2"/>
            </p:custDataLst>
          </p:nvPr>
        </p:nvSpPr>
        <p:spPr>
          <a:xfrm>
            <a:off x="4689475" y="2292350"/>
            <a:ext cx="7125335" cy="1410335"/>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重读后（ret=LOS_OK）通过缺页的虚拟地址查询</a:t>
            </a:r>
            <a:r>
              <a:rPr kumimoji="0" 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对应</a:t>
            </a:r>
            <a:r>
              <a:rPr kumimoji="0"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物理地址，</a:t>
            </a:r>
          </a:p>
          <a:p>
            <a:pPr marR="0" lvl="0" indent="0" algn="just" defTabSz="914400" rtl="0" fontAlgn="auto">
              <a:lnSpc>
                <a:spcPts val="2800"/>
              </a:lnSpc>
              <a:spcBef>
                <a:spcPts val="0"/>
              </a:spcBef>
              <a:spcAft>
                <a:spcPts val="0"/>
              </a:spcAft>
              <a:buClrTx/>
              <a:buSzTx/>
              <a:buFontTx/>
              <a:buNone/>
              <a:defRPr/>
            </a:pPr>
            <a:r>
              <a:rPr kumimoji="0" lang="en-US"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kumimoji="0"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再通过物理地址获取页框；</a:t>
            </a:r>
          </a:p>
          <a:p>
            <a:pPr marR="0" lvl="0" indent="0" algn="just" defTabSz="914400" rtl="0" fontAlgn="auto">
              <a:lnSpc>
                <a:spcPts val="2800"/>
              </a:lnSpc>
              <a:spcBef>
                <a:spcPts val="0"/>
              </a:spcBef>
              <a:spcAft>
                <a:spcPts val="0"/>
              </a:spcAft>
              <a:buClrTx/>
              <a:buSzTx/>
              <a:buFontTx/>
              <a:buNone/>
              <a:defRPr/>
            </a:pPr>
            <a:r>
              <a:rPr kumimoji="0" lang="en-US"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页框非空则被引用次数自增</a:t>
            </a:r>
          </a:p>
          <a:p>
            <a:pPr marR="0" lvl="0" indent="0" algn="just" defTabSz="914400" rtl="0" fontAlgn="auto">
              <a:lnSpc>
                <a:spcPts val="2800"/>
              </a:lnSpc>
              <a:spcBef>
                <a:spcPts val="0"/>
              </a:spcBef>
              <a:spcAft>
                <a:spcPts val="0"/>
              </a:spcAft>
              <a:buClrTx/>
              <a:buSzTx/>
              <a:buFontTx/>
              <a:buNone/>
              <a:defRPr/>
            </a:pPr>
            <a:r>
              <a:rPr kumimoji="0" lang="en-US"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清理页面被锁标签</a:t>
            </a:r>
          </a:p>
        </p:txBody>
      </p:sp>
      <p:pic>
        <p:nvPicPr>
          <p:cNvPr id="18" name="图片 17" descr="KT54WZ[R94TW5ZKRECI9(7X"/>
          <p:cNvPicPr>
            <a:picLocks noChangeAspect="1"/>
          </p:cNvPicPr>
          <p:nvPr/>
        </p:nvPicPr>
        <p:blipFill>
          <a:blip r:embed="rId7"/>
          <a:srcRect t="46160" r="25133"/>
          <a:stretch>
            <a:fillRect/>
          </a:stretch>
        </p:blipFill>
        <p:spPr>
          <a:xfrm>
            <a:off x="556260" y="4074795"/>
            <a:ext cx="6536055" cy="2031365"/>
          </a:xfrm>
          <a:prstGeom prst="rect">
            <a:avLst/>
          </a:prstGeom>
        </p:spPr>
      </p:pic>
      <p:sp>
        <p:nvSpPr>
          <p:cNvPr id="19" name="文本框 18"/>
          <p:cNvSpPr txBox="1"/>
          <p:nvPr>
            <p:custDataLst>
              <p:tags r:id="rId3"/>
            </p:custDataLst>
          </p:nvPr>
        </p:nvSpPr>
        <p:spPr>
          <a:xfrm>
            <a:off x="7092315" y="3932555"/>
            <a:ext cx="1459865" cy="356870"/>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建立映射</a:t>
            </a:r>
          </a:p>
        </p:txBody>
      </p:sp>
      <p:sp>
        <p:nvSpPr>
          <p:cNvPr id="20" name="文本框 19"/>
          <p:cNvSpPr txBox="1"/>
          <p:nvPr>
            <p:custDataLst>
              <p:tags r:id="rId4"/>
            </p:custDataLst>
          </p:nvPr>
        </p:nvSpPr>
        <p:spPr>
          <a:xfrm>
            <a:off x="7092315" y="4389755"/>
            <a:ext cx="2825115" cy="356870"/>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映射失败则删除映射信息</a:t>
            </a:r>
          </a:p>
        </p:txBody>
      </p:sp>
      <p:sp>
        <p:nvSpPr>
          <p:cNvPr id="22" name="文本框 21"/>
          <p:cNvSpPr txBox="1"/>
          <p:nvPr>
            <p:custDataLst>
              <p:tags r:id="rId5"/>
            </p:custDataLst>
          </p:nvPr>
        </p:nvSpPr>
        <p:spPr>
          <a:xfrm>
            <a:off x="7092315" y="5433695"/>
            <a:ext cx="2825115" cy="356870"/>
          </a:xfrm>
          <a:prstGeom prst="rect">
            <a:avLst/>
          </a:prstGeom>
          <a:noFill/>
        </p:spPr>
        <p:txBody>
          <a:bodyPr wrap="square" rtlCol="0">
            <a:noAutofit/>
          </a:bodyPr>
          <a:lstStyle/>
          <a:p>
            <a:pPr marR="0" lvl="0" indent="0" algn="just" defTabSz="914400" rtl="0" fontAlgn="auto">
              <a:lnSpc>
                <a:spcPts val="2800"/>
              </a:lnSpc>
              <a:spcBef>
                <a:spcPts val="0"/>
              </a:spcBef>
              <a:spcAft>
                <a:spcPts val="0"/>
              </a:spcAft>
              <a:buClrTx/>
              <a:buSzTx/>
              <a:buFontTx/>
              <a:buNone/>
              <a:defRPr/>
            </a:pPr>
            <a:r>
              <a:rPr kumimoji="0" lang="en-US" alt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-&gt;</a:t>
            </a:r>
            <a:r>
              <a:rPr kumimoji="0" lang="zh-CN" sz="1600" i="0" spc="3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释放锁</a:t>
            </a:r>
          </a:p>
        </p:txBody>
      </p:sp>
      <p:sp>
        <p:nvSpPr>
          <p:cNvPr id="14" name="文本框 13"/>
          <p:cNvSpPr txBox="1"/>
          <p:nvPr/>
        </p:nvSpPr>
        <p:spPr>
          <a:xfrm>
            <a:off x="-17950" y="-40084"/>
            <a:ext cx="875369" cy="369332"/>
          </a:xfrm>
          <a:prstGeom prst="rect">
            <a:avLst/>
          </a:prstGeom>
          <a:noFill/>
        </p:spPr>
        <p:txBody>
          <a:bodyPr wrap="square" rtlCol="0">
            <a:spAutoFit/>
          </a:bodyPr>
          <a:lstStyle/>
          <a:p>
            <a:r>
              <a:rPr lang="zh-CN" altLang="en-US" dirty="0"/>
              <a:t>卫苏逸</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E1BD35C-B358-4A2D-ACBF-B0CCD0D37D0F}"/>
              </a:ext>
            </a:extLst>
          </p:cNvPr>
          <p:cNvSpPr/>
          <p:nvPr/>
        </p:nvSpPr>
        <p:spPr>
          <a:xfrm>
            <a:off x="499620" y="896524"/>
            <a:ext cx="11007365" cy="4832092"/>
          </a:xfrm>
          <a:prstGeom prst="rect">
            <a:avLst/>
          </a:prstGeom>
        </p:spPr>
        <p:txBody>
          <a:bodyPr wrap="square">
            <a:spAutoFit/>
          </a:bodyPr>
          <a:lstStyle/>
          <a:p>
            <a:r>
              <a:rPr lang="zh-CN" altLang="en-US" sz="2400" dirty="0">
                <a:solidFill>
                  <a:srgbClr val="24487D"/>
                </a:solidFill>
                <a:latin typeface="汉仪粗简黑简" panose="00020600040101010101" charset="-122"/>
                <a:ea typeface="汉仪粗简黑简" panose="00020600040101010101" charset="-122"/>
                <a:cs typeface="+mn-ea"/>
              </a:rPr>
              <a:t>写时复制（</a:t>
            </a:r>
            <a:r>
              <a:rPr lang="en-US" altLang="zh-CN" sz="2400" dirty="0">
                <a:solidFill>
                  <a:srgbClr val="24487D"/>
                </a:solidFill>
                <a:latin typeface="汉仪粗简黑简" panose="00020600040101010101" charset="-122"/>
                <a:ea typeface="汉仪粗简黑简" panose="00020600040101010101" charset="-122"/>
                <a:cs typeface="+mn-ea"/>
              </a:rPr>
              <a:t>COW</a:t>
            </a:r>
            <a:r>
              <a:rPr lang="zh-CN" altLang="en-US" sz="2400" dirty="0">
                <a:solidFill>
                  <a:srgbClr val="24487D"/>
                </a:solidFill>
                <a:latin typeface="汉仪粗简黑简" panose="00020600040101010101" charset="-122"/>
                <a:ea typeface="汉仪粗简黑简" panose="00020600040101010101" charset="-122"/>
                <a:cs typeface="+mn-ea"/>
              </a:rPr>
              <a:t>）机制</a:t>
            </a:r>
            <a:endParaRPr lang="en-US" altLang="zh-CN" sz="2400" dirty="0">
              <a:solidFill>
                <a:srgbClr val="24487D"/>
              </a:solidFill>
              <a:latin typeface="汉仪粗简黑简" panose="00020600040101010101" charset="-122"/>
              <a:ea typeface="汉仪粗简黑简" panose="00020600040101010101" charset="-122"/>
              <a:cs typeface="+mn-ea"/>
            </a:endParaRPr>
          </a:p>
          <a:p>
            <a:endParaRPr lang="en-US" altLang="zh-CN" sz="2400" dirty="0">
              <a:solidFill>
                <a:srgbClr val="24487D"/>
              </a:solidFill>
              <a:latin typeface="汉仪粗简黑简" panose="00020600040101010101" charset="-122"/>
              <a:ea typeface="汉仪粗简黑简" panose="00020600040101010101" charset="-122"/>
              <a:cs typeface="+mn-ea"/>
            </a:endParaRPr>
          </a:p>
          <a:p>
            <a:r>
              <a:rPr lang="en-US" altLang="zh-CN" sz="2000" dirty="0">
                <a:solidFill>
                  <a:srgbClr val="24487D"/>
                </a:solidFill>
                <a:latin typeface="汉仪粗简黑简" panose="00020600040101010101" charset="-122"/>
                <a:ea typeface="汉仪粗简黑简" panose="00020600040101010101" charset="-122"/>
                <a:cs typeface="+mn-ea"/>
              </a:rPr>
              <a:t>Cow</a:t>
            </a:r>
            <a:r>
              <a:rPr lang="zh-CN" altLang="en-US" sz="2000" dirty="0">
                <a:solidFill>
                  <a:srgbClr val="24487D"/>
                </a:solidFill>
                <a:latin typeface="汉仪粗简黑简" panose="00020600040101010101" charset="-122"/>
                <a:ea typeface="汉仪粗简黑简" panose="00020600040101010101" charset="-122"/>
                <a:cs typeface="+mn-ea"/>
              </a:rPr>
              <a:t>缺页异常的发生：</a:t>
            </a:r>
            <a:endParaRPr lang="en-US" altLang="zh-CN" sz="2000" dirty="0">
              <a:solidFill>
                <a:srgbClr val="24487D"/>
              </a:solidFill>
              <a:latin typeface="汉仪粗简黑简" panose="00020600040101010101" charset="-122"/>
              <a:ea typeface="汉仪粗简黑简" panose="00020600040101010101" charset="-122"/>
              <a:cs typeface="+mn-ea"/>
            </a:endParaRPr>
          </a:p>
          <a:p>
            <a:r>
              <a:rPr lang="zh-CN" altLang="en-US" sz="2000" dirty="0">
                <a:solidFill>
                  <a:srgbClr val="24487D"/>
                </a:solidFill>
                <a:latin typeface="汉仪粗简黑简" panose="00020600040101010101" charset="-122"/>
                <a:ea typeface="汉仪粗简黑简" panose="00020600040101010101" charset="-122"/>
                <a:cs typeface="+mn-ea"/>
              </a:rPr>
              <a:t>在父进程</a:t>
            </a:r>
            <a:r>
              <a:rPr lang="en-US" altLang="zh-CN" sz="2000" dirty="0">
                <a:solidFill>
                  <a:srgbClr val="24487D"/>
                </a:solidFill>
                <a:latin typeface="汉仪粗简黑简" panose="00020600040101010101" charset="-122"/>
                <a:ea typeface="汉仪粗简黑简" panose="00020600040101010101" charset="-122"/>
                <a:cs typeface="+mn-ea"/>
              </a:rPr>
              <a:t>fork</a:t>
            </a:r>
            <a:r>
              <a:rPr lang="zh-CN" altLang="en-US" sz="2000" dirty="0">
                <a:solidFill>
                  <a:srgbClr val="24487D"/>
                </a:solidFill>
                <a:latin typeface="汉仪粗简黑简" panose="00020600040101010101" charset="-122"/>
                <a:ea typeface="汉仪粗简黑简" panose="00020600040101010101" charset="-122"/>
                <a:cs typeface="+mn-ea"/>
              </a:rPr>
              <a:t>子进程的时候，父子进程会共享（通过将页映射到每个进程页表形成共享）</a:t>
            </a:r>
            <a:endParaRPr lang="en-US" altLang="zh-CN" sz="2000" dirty="0">
              <a:solidFill>
                <a:srgbClr val="24487D"/>
              </a:solidFill>
              <a:latin typeface="汉仪粗简黑简" panose="00020600040101010101" charset="-122"/>
              <a:ea typeface="汉仪粗简黑简" panose="00020600040101010101" charset="-122"/>
              <a:cs typeface="+mn-ea"/>
            </a:endParaRPr>
          </a:p>
          <a:p>
            <a:r>
              <a:rPr lang="zh-CN" altLang="en-US" sz="2000" dirty="0">
                <a:solidFill>
                  <a:srgbClr val="24487D"/>
                </a:solidFill>
                <a:latin typeface="汉仪粗简黑简" panose="00020600040101010101" charset="-122"/>
                <a:ea typeface="汉仪粗简黑简" panose="00020600040101010101" charset="-122"/>
                <a:cs typeface="+mn-ea"/>
              </a:rPr>
              <a:t>所有的私有可写的物理页，并将父子进程对应的页表项修改为只读，当有一方试图写共享的物理页，由于页表项属性是只读的，所以会发生</a:t>
            </a:r>
            <a:r>
              <a:rPr lang="en-US" altLang="zh-CN" sz="2000" dirty="0">
                <a:solidFill>
                  <a:srgbClr val="24487D"/>
                </a:solidFill>
                <a:latin typeface="汉仪粗简黑简" panose="00020600040101010101" charset="-122"/>
                <a:ea typeface="汉仪粗简黑简" panose="00020600040101010101" charset="-122"/>
                <a:cs typeface="+mn-ea"/>
              </a:rPr>
              <a:t>COW</a:t>
            </a:r>
            <a:r>
              <a:rPr lang="zh-CN" altLang="en-US" sz="2000" dirty="0">
                <a:solidFill>
                  <a:srgbClr val="24487D"/>
                </a:solidFill>
                <a:latin typeface="汉仪粗简黑简" panose="00020600040101010101" charset="-122"/>
                <a:ea typeface="汉仪粗简黑简" panose="00020600040101010101" charset="-122"/>
                <a:cs typeface="+mn-ea"/>
              </a:rPr>
              <a:t>缺页异常</a:t>
            </a:r>
            <a:endParaRPr lang="en-US" altLang="zh-CN" sz="2000" dirty="0">
              <a:solidFill>
                <a:srgbClr val="24487D"/>
              </a:solidFill>
              <a:latin typeface="汉仪粗简黑简" panose="00020600040101010101" charset="-122"/>
              <a:ea typeface="汉仪粗简黑简" panose="00020600040101010101" charset="-122"/>
              <a:cs typeface="+mn-ea"/>
            </a:endParaRPr>
          </a:p>
          <a:p>
            <a:endParaRPr lang="en-US" altLang="zh-CN" sz="2000" dirty="0">
              <a:solidFill>
                <a:srgbClr val="24487D"/>
              </a:solidFill>
              <a:latin typeface="汉仪粗简黑简" panose="00020600040101010101" charset="-122"/>
              <a:ea typeface="汉仪粗简黑简" panose="00020600040101010101" charset="-122"/>
              <a:cs typeface="+mn-ea"/>
            </a:endParaRPr>
          </a:p>
          <a:p>
            <a:endParaRPr lang="en-US" altLang="zh-CN" sz="2000" dirty="0">
              <a:solidFill>
                <a:srgbClr val="24487D"/>
              </a:solidFill>
              <a:latin typeface="汉仪粗简黑简" panose="00020600040101010101" charset="-122"/>
              <a:ea typeface="汉仪粗简黑简" panose="00020600040101010101" charset="-122"/>
              <a:cs typeface="+mn-ea"/>
            </a:endParaRPr>
          </a:p>
          <a:p>
            <a:endParaRPr lang="en-US" altLang="zh-CN" sz="2000" dirty="0">
              <a:solidFill>
                <a:srgbClr val="24487D"/>
              </a:solidFill>
              <a:latin typeface="汉仪粗简黑简" panose="00020600040101010101" charset="-122"/>
              <a:ea typeface="汉仪粗简黑简" panose="00020600040101010101" charset="-122"/>
              <a:cs typeface="+mn-ea"/>
            </a:endParaRPr>
          </a:p>
          <a:p>
            <a:r>
              <a:rPr lang="en-US" altLang="zh-CN" sz="2000" dirty="0">
                <a:solidFill>
                  <a:srgbClr val="24487D"/>
                </a:solidFill>
                <a:latin typeface="汉仪粗简黑简" panose="00020600040101010101" charset="-122"/>
                <a:ea typeface="汉仪粗简黑简" panose="00020600040101010101" charset="-122"/>
                <a:cs typeface="+mn-ea"/>
              </a:rPr>
              <a:t>Cow</a:t>
            </a:r>
            <a:r>
              <a:rPr lang="zh-CN" altLang="en-US" sz="2000" dirty="0">
                <a:solidFill>
                  <a:srgbClr val="24487D"/>
                </a:solidFill>
                <a:latin typeface="汉仪粗简黑简" panose="00020600040101010101" charset="-122"/>
                <a:ea typeface="汉仪粗简黑简" panose="00020600040101010101" charset="-122"/>
                <a:cs typeface="+mn-ea"/>
              </a:rPr>
              <a:t>缺页异常处理：</a:t>
            </a:r>
            <a:endParaRPr lang="en-US" altLang="zh-CN" sz="2000" dirty="0">
              <a:solidFill>
                <a:srgbClr val="24487D"/>
              </a:solidFill>
              <a:latin typeface="汉仪粗简黑简" panose="00020600040101010101" charset="-122"/>
              <a:ea typeface="汉仪粗简黑简" panose="00020600040101010101" charset="-122"/>
              <a:cs typeface="+mn-ea"/>
            </a:endParaRPr>
          </a:p>
          <a:p>
            <a:r>
              <a:rPr lang="zh-CN" altLang="en-US" sz="2000" dirty="0">
                <a:solidFill>
                  <a:srgbClr val="24487D"/>
                </a:solidFill>
                <a:latin typeface="汉仪粗简黑简" panose="00020600040101010101" charset="-122"/>
                <a:ea typeface="汉仪粗简黑简" panose="00020600040101010101" charset="-122"/>
                <a:cs typeface="+mn-ea"/>
              </a:rPr>
              <a:t>缺页异常处理程序会为写操作的一方分配新的物理页，并将原来共享的物理页内容拷贝到新页，然后建立新页的页表映射关系，这样写操作的进程就可以继续执行，不会影响另一方，父子进程对共享的私有页面访问就分开了，当共享的页面最终只有一个拥有者（即是其他映射页面到自己页表的进程都发生写时复制分配了新的物理页），这个时候如果拥有者进程想要写这个页就会重新使用这个页而不用分配新页。</a:t>
            </a:r>
          </a:p>
        </p:txBody>
      </p:sp>
      <p:sp>
        <p:nvSpPr>
          <p:cNvPr id="3" name="文本框 2">
            <a:extLst>
              <a:ext uri="{FF2B5EF4-FFF2-40B4-BE49-F238E27FC236}">
                <a16:creationId xmlns:a16="http://schemas.microsoft.com/office/drawing/2014/main" id="{84894F91-543D-4A7A-B492-A4A308C0D21E}"/>
              </a:ext>
            </a:extLst>
          </p:cNvPr>
          <p:cNvSpPr txBox="1"/>
          <p:nvPr/>
        </p:nvSpPr>
        <p:spPr>
          <a:xfrm>
            <a:off x="453857" y="301225"/>
            <a:ext cx="967666" cy="369332"/>
          </a:xfrm>
          <a:prstGeom prst="rect">
            <a:avLst/>
          </a:prstGeom>
          <a:noFill/>
        </p:spPr>
        <p:txBody>
          <a:bodyPr wrap="square" rtlCol="0">
            <a:spAutoFit/>
          </a:bodyPr>
          <a:lstStyle/>
          <a:p>
            <a:r>
              <a:rPr lang="zh-CN" altLang="en-US" dirty="0"/>
              <a:t>张馨木</a:t>
            </a:r>
          </a:p>
        </p:txBody>
      </p:sp>
    </p:spTree>
    <p:extLst>
      <p:ext uri="{BB962C8B-B14F-4D97-AF65-F5344CB8AC3E}">
        <p14:creationId xmlns:p14="http://schemas.microsoft.com/office/powerpoint/2010/main" val="176237713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292231" y="151945"/>
            <a:ext cx="11972041" cy="790685"/>
            <a:chOff x="504125" y="326214"/>
            <a:chExt cx="12016243" cy="1193463"/>
          </a:xfrm>
        </p:grpSpPr>
        <p:sp>
          <p:nvSpPr>
            <p:cNvPr id="57" name="文本框 56"/>
            <p:cNvSpPr txBox="1"/>
            <p:nvPr/>
          </p:nvSpPr>
          <p:spPr>
            <a:xfrm>
              <a:off x="504125" y="326214"/>
              <a:ext cx="12016243" cy="905503"/>
            </a:xfrm>
            <a:prstGeom prst="rect">
              <a:avLst/>
            </a:prstGeom>
            <a:noFill/>
          </p:spPr>
          <p:txBody>
            <a:bodyPr wrap="square" rtlCol="0">
              <a:spAutoFit/>
            </a:bodyPr>
            <a:lstStyle/>
            <a:p>
              <a:pPr algn="ctr">
                <a:lnSpc>
                  <a:spcPct val="150000"/>
                </a:lnSpc>
                <a:spcBef>
                  <a:spcPts val="2950"/>
                </a:spcBef>
                <a:defRPr/>
              </a:pPr>
              <a:r>
                <a:rPr lang="en-US" altLang="zh-CN" sz="2400" dirty="0">
                  <a:solidFill>
                    <a:srgbClr val="24487D"/>
                  </a:solidFill>
                  <a:latin typeface="汉仪粗简黑简" panose="00020600040101010101" charset="-122"/>
                  <a:ea typeface="汉仪粗简黑简" panose="00020600040101010101" charset="-122"/>
                  <a:cs typeface="+mn-ea"/>
                  <a:sym typeface="+mn-lt"/>
                </a:rPr>
                <a:t>2.2OsDoCowFault——</a:t>
              </a:r>
              <a:r>
                <a:rPr lang="zh-CN" altLang="en-US" sz="2400" dirty="0">
                  <a:solidFill>
                    <a:srgbClr val="24487D"/>
                  </a:solidFill>
                  <a:latin typeface="汉仪粗简黑简" panose="00020600040101010101" charset="-122"/>
                  <a:ea typeface="汉仪粗简黑简" panose="00020600040101010101" charset="-122"/>
                  <a:cs typeface="+mn-ea"/>
                  <a:sym typeface="+mn-lt"/>
                </a:rPr>
                <a:t>在私有线性区写入文件时发生缺页的处理</a:t>
              </a:r>
              <a:endParaRPr lang="en-US" altLang="zh-CN" sz="2400" dirty="0">
                <a:solidFill>
                  <a:srgbClr val="24487D"/>
                </a:solidFill>
                <a:latin typeface="汉仪粗简黑简" panose="00020600040101010101" charset="-122"/>
                <a:ea typeface="汉仪粗简黑简" panose="00020600040101010101" charset="-122"/>
                <a:cs typeface="+mn-ea"/>
                <a:sym typeface="+mn-lt"/>
              </a:endParaRPr>
            </a:p>
          </p:txBody>
        </p:sp>
        <p:sp>
          <p:nvSpPr>
            <p:cNvPr id="58" name="矩形 57"/>
            <p:cNvSpPr/>
            <p:nvPr/>
          </p:nvSpPr>
          <p:spPr>
            <a:xfrm>
              <a:off x="2508377" y="1136415"/>
              <a:ext cx="8015592" cy="383262"/>
            </a:xfrm>
            <a:prstGeom prst="rect">
              <a:avLst/>
            </a:prstGeom>
          </p:spPr>
          <p:txBody>
            <a:bodyPr wrap="square">
              <a:spAutoFit/>
            </a:bodyPr>
            <a:lstStyle/>
            <a:p>
              <a:pPr lvl="0" algn="ctr">
                <a:defRPr/>
              </a:pPr>
              <a:r>
                <a:rPr lang="en-US" altLang="zh-CN" sz="1050" dirty="0" err="1">
                  <a:solidFill>
                    <a:srgbClr val="24487D"/>
                  </a:solidFill>
                  <a:latin typeface="汉仪粗简黑简" panose="00020600040101010101" charset="-122"/>
                  <a:ea typeface="汉仪粗简黑简" panose="00020600040101010101" charset="-122"/>
                </a:rPr>
                <a:t>status_t</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OsDoCowFault</a:t>
              </a:r>
              <a:r>
                <a:rPr lang="en-US" altLang="zh-CN" sz="1050" dirty="0">
                  <a:solidFill>
                    <a:srgbClr val="24487D"/>
                  </a:solidFill>
                  <a:latin typeface="汉仪粗简黑简" panose="00020600040101010101" charset="-122"/>
                  <a:ea typeface="汉仪粗简黑简" panose="00020600040101010101" charset="-122"/>
                </a:rPr>
                <a:t>(</a:t>
              </a:r>
              <a:r>
                <a:rPr lang="en-US" altLang="zh-CN" sz="1050" dirty="0" err="1">
                  <a:solidFill>
                    <a:srgbClr val="24487D"/>
                  </a:solidFill>
                  <a:latin typeface="汉仪粗简黑简" panose="00020600040101010101" charset="-122"/>
                  <a:ea typeface="汉仪粗简黑简" panose="00020600040101010101" charset="-122"/>
                </a:rPr>
                <a:t>LosVmMapRegion</a:t>
              </a:r>
              <a:r>
                <a:rPr lang="en-US" altLang="zh-CN" sz="1050" dirty="0">
                  <a:solidFill>
                    <a:srgbClr val="24487D"/>
                  </a:solidFill>
                  <a:latin typeface="汉仪粗简黑简" panose="00020600040101010101" charset="-122"/>
                  <a:ea typeface="汉仪粗简黑简" panose="00020600040101010101" charset="-122"/>
                </a:rPr>
                <a:t> *region, </a:t>
              </a:r>
              <a:r>
                <a:rPr lang="en-US" altLang="zh-CN" sz="1050" dirty="0" err="1">
                  <a:solidFill>
                    <a:srgbClr val="24487D"/>
                  </a:solidFill>
                  <a:latin typeface="汉仪粗简黑简" panose="00020600040101010101" charset="-122"/>
                  <a:ea typeface="汉仪粗简黑简" panose="00020600040101010101" charset="-122"/>
                </a:rPr>
                <a:t>LosVmPgFault</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vmPgFault</a:t>
              </a:r>
              <a:r>
                <a:rPr lang="en-US" altLang="zh-CN" sz="1050" dirty="0">
                  <a:solidFill>
                    <a:srgbClr val="24487D"/>
                  </a:solidFill>
                  <a:latin typeface="汉仪粗简黑简" panose="00020600040101010101" charset="-122"/>
                  <a:ea typeface="汉仪粗简黑简" panose="00020600040101010101" charset="-122"/>
                </a:rPr>
                <a:t>)</a:t>
              </a:r>
              <a:endPar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grpSp>
      <p:pic>
        <p:nvPicPr>
          <p:cNvPr id="10" name="图片 9"/>
          <p:cNvPicPr>
            <a:picLocks noChangeAspect="1"/>
          </p:cNvPicPr>
          <p:nvPr/>
        </p:nvPicPr>
        <p:blipFill>
          <a:blip r:embed="rId3"/>
          <a:stretch>
            <a:fillRect/>
          </a:stretch>
        </p:blipFill>
        <p:spPr>
          <a:xfrm>
            <a:off x="0" y="942630"/>
            <a:ext cx="7226423" cy="4137777"/>
          </a:xfrm>
          <a:prstGeom prst="rect">
            <a:avLst/>
          </a:prstGeom>
        </p:spPr>
      </p:pic>
      <p:pic>
        <p:nvPicPr>
          <p:cNvPr id="15" name="图片 14"/>
          <p:cNvPicPr>
            <a:picLocks noChangeAspect="1"/>
          </p:cNvPicPr>
          <p:nvPr/>
        </p:nvPicPr>
        <p:blipFill>
          <a:blip r:embed="rId4"/>
          <a:stretch>
            <a:fillRect/>
          </a:stretch>
        </p:blipFill>
        <p:spPr>
          <a:xfrm>
            <a:off x="7155452" y="942629"/>
            <a:ext cx="4417717" cy="2988455"/>
          </a:xfrm>
          <a:prstGeom prst="rect">
            <a:avLst/>
          </a:prstGeom>
          <a:effectLst>
            <a:outerShdw blurRad="50800" dist="50800" dir="5400000" algn="ctr" rotWithShape="0">
              <a:srgbClr val="000000">
                <a:alpha val="99000"/>
              </a:srgbClr>
            </a:outerShdw>
          </a:effectLst>
        </p:spPr>
      </p:pic>
      <p:pic>
        <p:nvPicPr>
          <p:cNvPr id="16" name="图片 15"/>
          <p:cNvPicPr>
            <a:picLocks noChangeAspect="1"/>
          </p:cNvPicPr>
          <p:nvPr/>
        </p:nvPicPr>
        <p:blipFill>
          <a:blip r:embed="rId5"/>
          <a:stretch>
            <a:fillRect/>
          </a:stretch>
        </p:blipFill>
        <p:spPr>
          <a:xfrm>
            <a:off x="4333228" y="3931085"/>
            <a:ext cx="6808248" cy="2585853"/>
          </a:xfrm>
          <a:prstGeom prst="rect">
            <a:avLst/>
          </a:prstGeom>
          <a:effectLst>
            <a:outerShdw blurRad="50800" dist="50800" dir="5400000" algn="ctr" rotWithShape="0">
              <a:srgbClr val="000000">
                <a:alpha val="99000"/>
              </a:srgbClr>
            </a:outerShdw>
          </a:effectLst>
        </p:spPr>
      </p:pic>
      <p:pic>
        <p:nvPicPr>
          <p:cNvPr id="2" name="图片 1"/>
          <p:cNvPicPr>
            <a:picLocks noChangeAspect="1"/>
          </p:cNvPicPr>
          <p:nvPr/>
        </p:nvPicPr>
        <p:blipFill>
          <a:blip r:embed="rId6"/>
          <a:stretch>
            <a:fillRect/>
          </a:stretch>
        </p:blipFill>
        <p:spPr>
          <a:xfrm>
            <a:off x="6449301" y="1169950"/>
            <a:ext cx="5469298" cy="4745420"/>
          </a:xfrm>
          <a:prstGeom prst="rect">
            <a:avLst/>
          </a:prstGeom>
        </p:spPr>
      </p:pic>
      <p:sp>
        <p:nvSpPr>
          <p:cNvPr id="9" name="文本框 8"/>
          <p:cNvSpPr txBox="1"/>
          <p:nvPr/>
        </p:nvSpPr>
        <p:spPr>
          <a:xfrm>
            <a:off x="453857" y="301225"/>
            <a:ext cx="967666" cy="369332"/>
          </a:xfrm>
          <a:prstGeom prst="rect">
            <a:avLst/>
          </a:prstGeom>
          <a:noFill/>
        </p:spPr>
        <p:txBody>
          <a:bodyPr wrap="square" rtlCol="0">
            <a:spAutoFit/>
          </a:bodyPr>
          <a:lstStyle/>
          <a:p>
            <a:r>
              <a:rPr lang="zh-CN" altLang="en-US" dirty="0"/>
              <a:t>张馨木</a:t>
            </a:r>
          </a:p>
        </p:txBody>
      </p:sp>
      <p:sp>
        <p:nvSpPr>
          <p:cNvPr id="3" name="文本框 2"/>
          <p:cNvSpPr txBox="1"/>
          <p:nvPr/>
        </p:nvSpPr>
        <p:spPr>
          <a:xfrm>
            <a:off x="8273301" y="4369229"/>
            <a:ext cx="4003829" cy="369332"/>
          </a:xfrm>
          <a:prstGeom prst="rect">
            <a:avLst/>
          </a:prstGeom>
          <a:noFill/>
        </p:spPr>
        <p:txBody>
          <a:bodyPr wrap="square" rtlCol="0">
            <a:spAutoFit/>
          </a:bodyPr>
          <a:lstStyle/>
          <a:p>
            <a:r>
              <a:rPr lang="en-US" altLang="zh-CN" dirty="0">
                <a:highlight>
                  <a:srgbClr val="FFFF00"/>
                </a:highlight>
              </a:rPr>
              <a:t>Tips</a:t>
            </a:r>
            <a:r>
              <a:rPr lang="zh-CN" altLang="en-US" dirty="0">
                <a:highlight>
                  <a:srgbClr val="FFFF00"/>
                </a:highlight>
              </a:rPr>
              <a:t>：这里调用了</a:t>
            </a:r>
            <a:r>
              <a:rPr lang="en-US" altLang="zh-CN" dirty="0" err="1">
                <a:highlight>
                  <a:srgbClr val="FFFF00"/>
                </a:highlight>
              </a:rPr>
              <a:t>OsCowUnmapOrg</a:t>
            </a:r>
            <a:endParaRPr lang="zh-CN" altLang="en-US" dirty="0">
              <a:highlight>
                <a:srgbClr val="FFFF00"/>
              </a:highligh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292231" y="151945"/>
            <a:ext cx="11972041" cy="790685"/>
            <a:chOff x="504125" y="326214"/>
            <a:chExt cx="12016243" cy="1193463"/>
          </a:xfrm>
        </p:grpSpPr>
        <p:sp>
          <p:nvSpPr>
            <p:cNvPr id="57" name="文本框 56"/>
            <p:cNvSpPr txBox="1"/>
            <p:nvPr/>
          </p:nvSpPr>
          <p:spPr>
            <a:xfrm>
              <a:off x="504125" y="326214"/>
              <a:ext cx="12016243" cy="905503"/>
            </a:xfrm>
            <a:prstGeom prst="rect">
              <a:avLst/>
            </a:prstGeom>
            <a:noFill/>
          </p:spPr>
          <p:txBody>
            <a:bodyPr wrap="square" rtlCol="0">
              <a:spAutoFit/>
            </a:bodyPr>
            <a:lstStyle/>
            <a:p>
              <a:pPr algn="ctr">
                <a:lnSpc>
                  <a:spcPct val="150000"/>
                </a:lnSpc>
                <a:spcBef>
                  <a:spcPts val="2950"/>
                </a:spcBef>
                <a:defRPr/>
              </a:pPr>
              <a:r>
                <a:rPr lang="en-US" altLang="zh-CN" sz="2400" dirty="0">
                  <a:solidFill>
                    <a:srgbClr val="24487D"/>
                  </a:solidFill>
                  <a:latin typeface="汉仪粗简黑简" panose="00020600040101010101" charset="-122"/>
                  <a:ea typeface="汉仪粗简黑简" panose="00020600040101010101" charset="-122"/>
                  <a:cs typeface="+mn-ea"/>
                  <a:sym typeface="+mn-lt"/>
                </a:rPr>
                <a:t>2.2OsDoCowFault——</a:t>
              </a:r>
              <a:r>
                <a:rPr lang="zh-CN" altLang="en-US" sz="2400" dirty="0">
                  <a:solidFill>
                    <a:srgbClr val="24487D"/>
                  </a:solidFill>
                  <a:latin typeface="汉仪粗简黑简" panose="00020600040101010101" charset="-122"/>
                  <a:ea typeface="汉仪粗简黑简" panose="00020600040101010101" charset="-122"/>
                  <a:cs typeface="+mn-ea"/>
                  <a:sym typeface="+mn-lt"/>
                </a:rPr>
                <a:t>在私有线性区写入文件时发生缺页的处理</a:t>
              </a:r>
              <a:endParaRPr lang="en-US" altLang="zh-CN" sz="2400" dirty="0">
                <a:solidFill>
                  <a:srgbClr val="24487D"/>
                </a:solidFill>
                <a:latin typeface="汉仪粗简黑简" panose="00020600040101010101" charset="-122"/>
                <a:ea typeface="汉仪粗简黑简" panose="00020600040101010101" charset="-122"/>
                <a:cs typeface="+mn-ea"/>
                <a:sym typeface="+mn-lt"/>
              </a:endParaRPr>
            </a:p>
          </p:txBody>
        </p:sp>
        <p:sp>
          <p:nvSpPr>
            <p:cNvPr id="58" name="矩形 57"/>
            <p:cNvSpPr/>
            <p:nvPr/>
          </p:nvSpPr>
          <p:spPr>
            <a:xfrm>
              <a:off x="2508377" y="1136415"/>
              <a:ext cx="8015592" cy="383262"/>
            </a:xfrm>
            <a:prstGeom prst="rect">
              <a:avLst/>
            </a:prstGeom>
          </p:spPr>
          <p:txBody>
            <a:bodyPr wrap="square">
              <a:spAutoFit/>
            </a:bodyPr>
            <a:lstStyle/>
            <a:p>
              <a:pPr lvl="0" algn="ctr">
                <a:defRPr/>
              </a:pPr>
              <a:r>
                <a:rPr lang="en-US" altLang="zh-CN" sz="1050" dirty="0" err="1">
                  <a:solidFill>
                    <a:srgbClr val="24487D"/>
                  </a:solidFill>
                  <a:latin typeface="汉仪粗简黑简" panose="00020600040101010101" charset="-122"/>
                  <a:ea typeface="汉仪粗简黑简" panose="00020600040101010101" charset="-122"/>
                </a:rPr>
                <a:t>status_t</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OsDoCowFault</a:t>
              </a:r>
              <a:r>
                <a:rPr lang="en-US" altLang="zh-CN" sz="1050" dirty="0">
                  <a:solidFill>
                    <a:srgbClr val="24487D"/>
                  </a:solidFill>
                  <a:latin typeface="汉仪粗简黑简" panose="00020600040101010101" charset="-122"/>
                  <a:ea typeface="汉仪粗简黑简" panose="00020600040101010101" charset="-122"/>
                </a:rPr>
                <a:t>(</a:t>
              </a:r>
              <a:r>
                <a:rPr lang="en-US" altLang="zh-CN" sz="1050" dirty="0" err="1">
                  <a:solidFill>
                    <a:srgbClr val="24487D"/>
                  </a:solidFill>
                  <a:latin typeface="汉仪粗简黑简" panose="00020600040101010101" charset="-122"/>
                  <a:ea typeface="汉仪粗简黑简" panose="00020600040101010101" charset="-122"/>
                </a:rPr>
                <a:t>LosVmMapRegion</a:t>
              </a:r>
              <a:r>
                <a:rPr lang="en-US" altLang="zh-CN" sz="1050" dirty="0">
                  <a:solidFill>
                    <a:srgbClr val="24487D"/>
                  </a:solidFill>
                  <a:latin typeface="汉仪粗简黑简" panose="00020600040101010101" charset="-122"/>
                  <a:ea typeface="汉仪粗简黑简" panose="00020600040101010101" charset="-122"/>
                </a:rPr>
                <a:t> *region, </a:t>
              </a:r>
              <a:r>
                <a:rPr lang="en-US" altLang="zh-CN" sz="1050" dirty="0" err="1">
                  <a:solidFill>
                    <a:srgbClr val="24487D"/>
                  </a:solidFill>
                  <a:latin typeface="汉仪粗简黑简" panose="00020600040101010101" charset="-122"/>
                  <a:ea typeface="汉仪粗简黑简" panose="00020600040101010101" charset="-122"/>
                </a:rPr>
                <a:t>LosVmPgFault</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vmPgFault</a:t>
              </a:r>
              <a:r>
                <a:rPr lang="en-US" altLang="zh-CN" sz="1050" dirty="0">
                  <a:solidFill>
                    <a:srgbClr val="24487D"/>
                  </a:solidFill>
                  <a:latin typeface="汉仪粗简黑简" panose="00020600040101010101" charset="-122"/>
                  <a:ea typeface="汉仪粗简黑简" panose="00020600040101010101" charset="-122"/>
                </a:rPr>
                <a:t>)</a:t>
              </a:r>
              <a:endPar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grpSp>
      <p:pic>
        <p:nvPicPr>
          <p:cNvPr id="8" name="图片 7"/>
          <p:cNvPicPr>
            <a:picLocks noChangeAspect="1"/>
          </p:cNvPicPr>
          <p:nvPr/>
        </p:nvPicPr>
        <p:blipFill>
          <a:blip r:embed="rId3"/>
          <a:stretch>
            <a:fillRect/>
          </a:stretch>
        </p:blipFill>
        <p:spPr>
          <a:xfrm>
            <a:off x="133165" y="942631"/>
            <a:ext cx="7875179" cy="3895700"/>
          </a:xfrm>
          <a:prstGeom prst="rect">
            <a:avLst/>
          </a:prstGeom>
        </p:spPr>
      </p:pic>
      <p:pic>
        <p:nvPicPr>
          <p:cNvPr id="9" name="图片 8"/>
          <p:cNvPicPr>
            <a:picLocks noChangeAspect="1"/>
          </p:cNvPicPr>
          <p:nvPr/>
        </p:nvPicPr>
        <p:blipFill>
          <a:blip r:embed="rId4"/>
          <a:stretch>
            <a:fillRect/>
          </a:stretch>
        </p:blipFill>
        <p:spPr>
          <a:xfrm>
            <a:off x="3949733" y="1009648"/>
            <a:ext cx="6325483" cy="209579"/>
          </a:xfrm>
          <a:prstGeom prst="rect">
            <a:avLst/>
          </a:prstGeom>
          <a:effectLst>
            <a:outerShdw blurRad="50800" dist="50800" dir="5400000" algn="ctr" rotWithShape="0">
              <a:srgbClr val="000000">
                <a:alpha val="99000"/>
              </a:srgbClr>
            </a:outerShdw>
          </a:effectLst>
        </p:spPr>
      </p:pic>
      <p:pic>
        <p:nvPicPr>
          <p:cNvPr id="11" name="图片 10"/>
          <p:cNvPicPr>
            <a:picLocks noChangeAspect="1"/>
          </p:cNvPicPr>
          <p:nvPr/>
        </p:nvPicPr>
        <p:blipFill>
          <a:blip r:embed="rId5"/>
          <a:stretch>
            <a:fillRect/>
          </a:stretch>
        </p:blipFill>
        <p:spPr>
          <a:xfrm>
            <a:off x="5786201" y="1706120"/>
            <a:ext cx="6056264" cy="1289150"/>
          </a:xfrm>
          <a:prstGeom prst="rect">
            <a:avLst/>
          </a:prstGeom>
          <a:effectLst>
            <a:outerShdw blurRad="50800" dist="50800" dir="5400000" algn="ctr" rotWithShape="0">
              <a:srgbClr val="000000">
                <a:alpha val="99000"/>
              </a:srgbClr>
            </a:outerShdw>
          </a:effectLst>
        </p:spPr>
      </p:pic>
      <p:pic>
        <p:nvPicPr>
          <p:cNvPr id="12" name="图片 11"/>
          <p:cNvPicPr>
            <a:picLocks noChangeAspect="1"/>
          </p:cNvPicPr>
          <p:nvPr/>
        </p:nvPicPr>
        <p:blipFill>
          <a:blip r:embed="rId6"/>
          <a:stretch>
            <a:fillRect/>
          </a:stretch>
        </p:blipFill>
        <p:spPr>
          <a:xfrm>
            <a:off x="6179002" y="3271867"/>
            <a:ext cx="5044815" cy="3514484"/>
          </a:xfrm>
          <a:prstGeom prst="rect">
            <a:avLst/>
          </a:prstGeom>
          <a:effectLst>
            <a:outerShdw blurRad="50800" dist="50800" dir="5400000" algn="ctr" rotWithShape="0">
              <a:srgbClr val="000000">
                <a:alpha val="99000"/>
              </a:srgbClr>
            </a:outerShdw>
          </a:effectLst>
        </p:spPr>
      </p:pic>
      <p:pic>
        <p:nvPicPr>
          <p:cNvPr id="13" name="图片 12"/>
          <p:cNvPicPr>
            <a:picLocks noChangeAspect="1"/>
          </p:cNvPicPr>
          <p:nvPr/>
        </p:nvPicPr>
        <p:blipFill>
          <a:blip r:embed="rId7"/>
          <a:stretch>
            <a:fillRect/>
          </a:stretch>
        </p:blipFill>
        <p:spPr>
          <a:xfrm>
            <a:off x="605661" y="4573249"/>
            <a:ext cx="4365836" cy="2021107"/>
          </a:xfrm>
          <a:prstGeom prst="rect">
            <a:avLst/>
          </a:prstGeom>
          <a:effectLst>
            <a:outerShdw blurRad="50800" dist="50800" dir="5400000" algn="ctr" rotWithShape="0">
              <a:srgbClr val="000000">
                <a:alpha val="99000"/>
              </a:srgbClr>
            </a:outerShdw>
          </a:effectLst>
        </p:spPr>
      </p:pic>
      <p:pic>
        <p:nvPicPr>
          <p:cNvPr id="2" name="图片 1"/>
          <p:cNvPicPr>
            <a:picLocks noChangeAspect="1"/>
          </p:cNvPicPr>
          <p:nvPr/>
        </p:nvPicPr>
        <p:blipFill>
          <a:blip r:embed="rId8"/>
          <a:stretch>
            <a:fillRect/>
          </a:stretch>
        </p:blipFill>
        <p:spPr>
          <a:xfrm>
            <a:off x="7993051" y="377099"/>
            <a:ext cx="4024344" cy="3561506"/>
          </a:xfrm>
          <a:prstGeom prst="rect">
            <a:avLst/>
          </a:prstGeom>
        </p:spPr>
      </p:pic>
      <p:sp>
        <p:nvSpPr>
          <p:cNvPr id="14" name="文本框 13"/>
          <p:cNvSpPr txBox="1"/>
          <p:nvPr/>
        </p:nvSpPr>
        <p:spPr>
          <a:xfrm>
            <a:off x="453857" y="301225"/>
            <a:ext cx="967666" cy="369332"/>
          </a:xfrm>
          <a:prstGeom prst="rect">
            <a:avLst/>
          </a:prstGeom>
          <a:noFill/>
        </p:spPr>
        <p:txBody>
          <a:bodyPr wrap="square" rtlCol="0">
            <a:spAutoFit/>
          </a:bodyPr>
          <a:lstStyle/>
          <a:p>
            <a:r>
              <a:rPr lang="zh-CN" altLang="en-US" dirty="0"/>
              <a:t>张馨木</a:t>
            </a:r>
          </a:p>
        </p:txBody>
      </p:sp>
      <p:sp>
        <p:nvSpPr>
          <p:cNvPr id="3" name="文本框 2">
            <a:extLst>
              <a:ext uri="{FF2B5EF4-FFF2-40B4-BE49-F238E27FC236}">
                <a16:creationId xmlns:a16="http://schemas.microsoft.com/office/drawing/2014/main" id="{1EF749F1-BDE3-464A-92AF-8869FA554E03}"/>
              </a:ext>
            </a:extLst>
          </p:cNvPr>
          <p:cNvSpPr txBox="1"/>
          <p:nvPr/>
        </p:nvSpPr>
        <p:spPr>
          <a:xfrm>
            <a:off x="3431896" y="3359064"/>
            <a:ext cx="1775534" cy="307777"/>
          </a:xfrm>
          <a:prstGeom prst="rect">
            <a:avLst/>
          </a:prstGeom>
          <a:noFill/>
        </p:spPr>
        <p:txBody>
          <a:bodyPr wrap="square" rtlCol="0">
            <a:spAutoFit/>
          </a:bodyPr>
          <a:lstStyle/>
          <a:p>
            <a:r>
              <a:rPr lang="zh-CN" altLang="en-US" sz="1400" dirty="0">
                <a:solidFill>
                  <a:srgbClr val="FF0000"/>
                </a:solidFill>
              </a:rPr>
              <a:t>（防止被释放）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233898" y="146820"/>
            <a:ext cx="11972041" cy="795810"/>
            <a:chOff x="-23947" y="318478"/>
            <a:chExt cx="12016243" cy="1201199"/>
          </a:xfrm>
        </p:grpSpPr>
        <p:sp>
          <p:nvSpPr>
            <p:cNvPr id="57" name="文本框 56"/>
            <p:cNvSpPr txBox="1"/>
            <p:nvPr/>
          </p:nvSpPr>
          <p:spPr>
            <a:xfrm>
              <a:off x="-23947" y="318478"/>
              <a:ext cx="12016243" cy="905503"/>
            </a:xfrm>
            <a:prstGeom prst="rect">
              <a:avLst/>
            </a:prstGeom>
            <a:noFill/>
          </p:spPr>
          <p:txBody>
            <a:bodyPr wrap="square" rtlCol="0">
              <a:spAutoFit/>
            </a:bodyPr>
            <a:lstStyle/>
            <a:p>
              <a:pPr algn="ctr">
                <a:lnSpc>
                  <a:spcPct val="150000"/>
                </a:lnSpc>
                <a:spcBef>
                  <a:spcPts val="2950"/>
                </a:spcBef>
                <a:defRPr/>
              </a:pPr>
              <a:r>
                <a:rPr lang="en-US" altLang="zh-CN" sz="2400" dirty="0">
                  <a:solidFill>
                    <a:srgbClr val="24487D"/>
                  </a:solidFill>
                  <a:latin typeface="汉仪粗简黑简" panose="00020600040101010101" charset="-122"/>
                  <a:ea typeface="汉仪粗简黑简" panose="00020600040101010101" charset="-122"/>
                  <a:cs typeface="+mn-ea"/>
                  <a:sym typeface="+mn-lt"/>
                </a:rPr>
                <a:t>2.2OsDoCowFault——</a:t>
              </a:r>
              <a:r>
                <a:rPr lang="zh-CN" altLang="en-US" sz="2400" dirty="0">
                  <a:solidFill>
                    <a:srgbClr val="24487D"/>
                  </a:solidFill>
                  <a:latin typeface="汉仪粗简黑简" panose="00020600040101010101" charset="-122"/>
                  <a:ea typeface="汉仪粗简黑简" panose="00020600040101010101" charset="-122"/>
                  <a:cs typeface="+mn-ea"/>
                  <a:sym typeface="+mn-lt"/>
                </a:rPr>
                <a:t>在私有线性区写入文件时发生缺页的处理</a:t>
              </a:r>
              <a:endParaRPr lang="en-US" altLang="zh-CN" sz="2400" dirty="0">
                <a:solidFill>
                  <a:srgbClr val="24487D"/>
                </a:solidFill>
                <a:latin typeface="汉仪粗简黑简" panose="00020600040101010101" charset="-122"/>
                <a:ea typeface="汉仪粗简黑简" panose="00020600040101010101" charset="-122"/>
                <a:cs typeface="+mn-ea"/>
                <a:sym typeface="+mn-lt"/>
              </a:endParaRPr>
            </a:p>
          </p:txBody>
        </p:sp>
        <p:sp>
          <p:nvSpPr>
            <p:cNvPr id="58" name="矩形 57"/>
            <p:cNvSpPr/>
            <p:nvPr/>
          </p:nvSpPr>
          <p:spPr>
            <a:xfrm>
              <a:off x="2508377" y="1136415"/>
              <a:ext cx="8015592" cy="383262"/>
            </a:xfrm>
            <a:prstGeom prst="rect">
              <a:avLst/>
            </a:prstGeom>
          </p:spPr>
          <p:txBody>
            <a:bodyPr wrap="square">
              <a:spAutoFit/>
            </a:bodyPr>
            <a:lstStyle/>
            <a:p>
              <a:pPr lvl="0" algn="ctr">
                <a:defRPr/>
              </a:pPr>
              <a:r>
                <a:rPr lang="en-US" altLang="zh-CN" sz="1050" dirty="0" err="1">
                  <a:solidFill>
                    <a:srgbClr val="24487D"/>
                  </a:solidFill>
                  <a:latin typeface="汉仪粗简黑简" panose="00020600040101010101" charset="-122"/>
                  <a:ea typeface="汉仪粗简黑简" panose="00020600040101010101" charset="-122"/>
                </a:rPr>
                <a:t>status_t</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OsDoCowFault</a:t>
              </a:r>
              <a:r>
                <a:rPr lang="en-US" altLang="zh-CN" sz="1050" dirty="0">
                  <a:solidFill>
                    <a:srgbClr val="24487D"/>
                  </a:solidFill>
                  <a:latin typeface="汉仪粗简黑简" panose="00020600040101010101" charset="-122"/>
                  <a:ea typeface="汉仪粗简黑简" panose="00020600040101010101" charset="-122"/>
                </a:rPr>
                <a:t>(</a:t>
              </a:r>
              <a:r>
                <a:rPr lang="en-US" altLang="zh-CN" sz="1050" dirty="0" err="1">
                  <a:solidFill>
                    <a:srgbClr val="24487D"/>
                  </a:solidFill>
                  <a:latin typeface="汉仪粗简黑简" panose="00020600040101010101" charset="-122"/>
                  <a:ea typeface="汉仪粗简黑简" panose="00020600040101010101" charset="-122"/>
                </a:rPr>
                <a:t>LosVmMapRegion</a:t>
              </a:r>
              <a:r>
                <a:rPr lang="en-US" altLang="zh-CN" sz="1050" dirty="0">
                  <a:solidFill>
                    <a:srgbClr val="24487D"/>
                  </a:solidFill>
                  <a:latin typeface="汉仪粗简黑简" panose="00020600040101010101" charset="-122"/>
                  <a:ea typeface="汉仪粗简黑简" panose="00020600040101010101" charset="-122"/>
                </a:rPr>
                <a:t> *region, </a:t>
              </a:r>
              <a:r>
                <a:rPr lang="en-US" altLang="zh-CN" sz="1050" dirty="0" err="1">
                  <a:solidFill>
                    <a:srgbClr val="24487D"/>
                  </a:solidFill>
                  <a:latin typeface="汉仪粗简黑简" panose="00020600040101010101" charset="-122"/>
                  <a:ea typeface="汉仪粗简黑简" panose="00020600040101010101" charset="-122"/>
                </a:rPr>
                <a:t>LosVmPgFault</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vmPgFault</a:t>
              </a:r>
              <a:r>
                <a:rPr lang="en-US" altLang="zh-CN" sz="1050" dirty="0">
                  <a:solidFill>
                    <a:srgbClr val="24487D"/>
                  </a:solidFill>
                  <a:latin typeface="汉仪粗简黑简" panose="00020600040101010101" charset="-122"/>
                  <a:ea typeface="汉仪粗简黑简" panose="00020600040101010101" charset="-122"/>
                </a:rPr>
                <a:t>)</a:t>
              </a:r>
              <a:endPar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grpSp>
      <p:pic>
        <p:nvPicPr>
          <p:cNvPr id="14" name="图片 13"/>
          <p:cNvPicPr>
            <a:picLocks noChangeAspect="1"/>
          </p:cNvPicPr>
          <p:nvPr/>
        </p:nvPicPr>
        <p:blipFill>
          <a:blip r:embed="rId3"/>
          <a:stretch>
            <a:fillRect/>
          </a:stretch>
        </p:blipFill>
        <p:spPr>
          <a:xfrm>
            <a:off x="168386" y="1151483"/>
            <a:ext cx="11536385" cy="3734321"/>
          </a:xfrm>
          <a:prstGeom prst="rect">
            <a:avLst/>
          </a:prstGeom>
        </p:spPr>
      </p:pic>
      <p:pic>
        <p:nvPicPr>
          <p:cNvPr id="3" name="图片 2"/>
          <p:cNvPicPr>
            <a:picLocks noChangeAspect="1"/>
          </p:cNvPicPr>
          <p:nvPr/>
        </p:nvPicPr>
        <p:blipFill>
          <a:blip r:embed="rId4"/>
          <a:stretch>
            <a:fillRect/>
          </a:stretch>
        </p:blipFill>
        <p:spPr>
          <a:xfrm>
            <a:off x="6278251" y="1601796"/>
            <a:ext cx="4905392" cy="5104259"/>
          </a:xfrm>
          <a:prstGeom prst="rect">
            <a:avLst/>
          </a:prstGeom>
        </p:spPr>
      </p:pic>
      <p:sp>
        <p:nvSpPr>
          <p:cNvPr id="7" name="文本框 6"/>
          <p:cNvSpPr txBox="1"/>
          <p:nvPr/>
        </p:nvSpPr>
        <p:spPr>
          <a:xfrm>
            <a:off x="453857" y="301225"/>
            <a:ext cx="967666" cy="369332"/>
          </a:xfrm>
          <a:prstGeom prst="rect">
            <a:avLst/>
          </a:prstGeom>
          <a:noFill/>
        </p:spPr>
        <p:txBody>
          <a:bodyPr wrap="square" rtlCol="0">
            <a:spAutoFit/>
          </a:bodyPr>
          <a:lstStyle/>
          <a:p>
            <a:r>
              <a:rPr lang="zh-CN" altLang="en-US" dirty="0"/>
              <a:t>张馨木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126869" y="90548"/>
            <a:ext cx="11972041" cy="790685"/>
            <a:chOff x="504125" y="326214"/>
            <a:chExt cx="12016243" cy="1193463"/>
          </a:xfrm>
        </p:grpSpPr>
        <p:sp>
          <p:nvSpPr>
            <p:cNvPr id="57" name="文本框 56"/>
            <p:cNvSpPr txBox="1"/>
            <p:nvPr/>
          </p:nvSpPr>
          <p:spPr>
            <a:xfrm>
              <a:off x="504125" y="326214"/>
              <a:ext cx="12016243" cy="905503"/>
            </a:xfrm>
            <a:prstGeom prst="rect">
              <a:avLst/>
            </a:prstGeom>
            <a:noFill/>
          </p:spPr>
          <p:txBody>
            <a:bodyPr wrap="square" rtlCol="0">
              <a:spAutoFit/>
            </a:bodyPr>
            <a:lstStyle/>
            <a:p>
              <a:pPr algn="ctr">
                <a:lnSpc>
                  <a:spcPct val="150000"/>
                </a:lnSpc>
                <a:spcBef>
                  <a:spcPts val="2950"/>
                </a:spcBef>
                <a:defRPr/>
              </a:pPr>
              <a:r>
                <a:rPr lang="en-US" altLang="zh-CN" sz="2400" dirty="0">
                  <a:solidFill>
                    <a:srgbClr val="24487D"/>
                  </a:solidFill>
                  <a:latin typeface="汉仪粗简黑简" panose="00020600040101010101" charset="-122"/>
                  <a:ea typeface="汉仪粗简黑简" panose="00020600040101010101" charset="-122"/>
                  <a:cs typeface="+mn-ea"/>
                  <a:sym typeface="+mn-lt"/>
                </a:rPr>
                <a:t>2.3OsCowUnmapOrg——</a:t>
              </a:r>
              <a:r>
                <a:rPr lang="zh-CN" altLang="en-US" sz="2400" dirty="0">
                  <a:solidFill>
                    <a:srgbClr val="24487D"/>
                  </a:solidFill>
                  <a:latin typeface="汉仪粗简黑简" panose="00020600040101010101" charset="-122"/>
                  <a:ea typeface="汉仪粗简黑简" panose="00020600040101010101" charset="-122"/>
                  <a:cs typeface="+mn-ea"/>
                  <a:sym typeface="+mn-lt"/>
                </a:rPr>
                <a:t>仅当写时拷贝发生时取消页面映射</a:t>
              </a:r>
              <a:endParaRPr lang="en-US" altLang="zh-CN" sz="2400" dirty="0">
                <a:solidFill>
                  <a:srgbClr val="24487D"/>
                </a:solidFill>
                <a:latin typeface="汉仪粗简黑简" panose="00020600040101010101" charset="-122"/>
                <a:ea typeface="汉仪粗简黑简" panose="00020600040101010101" charset="-122"/>
                <a:cs typeface="+mn-ea"/>
                <a:sym typeface="+mn-lt"/>
              </a:endParaRPr>
            </a:p>
          </p:txBody>
        </p:sp>
        <p:sp>
          <p:nvSpPr>
            <p:cNvPr id="58" name="矩形 57"/>
            <p:cNvSpPr/>
            <p:nvPr/>
          </p:nvSpPr>
          <p:spPr>
            <a:xfrm>
              <a:off x="2508377" y="1136415"/>
              <a:ext cx="8015592" cy="383262"/>
            </a:xfrm>
            <a:prstGeom prst="rect">
              <a:avLst/>
            </a:prstGeom>
          </p:spPr>
          <p:txBody>
            <a:bodyPr wrap="square">
              <a:spAutoFit/>
            </a:bodyPr>
            <a:lstStyle/>
            <a:p>
              <a:pPr lvl="0" algn="ctr">
                <a:defRPr/>
              </a:pPr>
              <a:r>
                <a:rPr lang="en-US" altLang="zh-CN" sz="1050" dirty="0">
                  <a:solidFill>
                    <a:srgbClr val="24487D"/>
                  </a:solidFill>
                  <a:latin typeface="汉仪粗简黑简" panose="00020600040101010101" charset="-122"/>
                  <a:ea typeface="汉仪粗简黑简" panose="00020600040101010101" charset="-122"/>
                </a:rPr>
                <a:t>STATIC </a:t>
              </a:r>
              <a:r>
                <a:rPr lang="en-US" altLang="zh-CN" sz="1050" dirty="0" err="1">
                  <a:solidFill>
                    <a:srgbClr val="24487D"/>
                  </a:solidFill>
                  <a:latin typeface="汉仪粗简黑简" panose="00020600040101010101" charset="-122"/>
                  <a:ea typeface="汉仪粗简黑简" panose="00020600040101010101" charset="-122"/>
                </a:rPr>
                <a:t>LosVmPage</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OsCowUnmapOrg</a:t>
              </a:r>
              <a:r>
                <a:rPr lang="en-US" altLang="zh-CN" sz="1050" dirty="0">
                  <a:solidFill>
                    <a:srgbClr val="24487D"/>
                  </a:solidFill>
                  <a:latin typeface="汉仪粗简黑简" panose="00020600040101010101" charset="-122"/>
                  <a:ea typeface="汉仪粗简黑简" panose="00020600040101010101" charset="-122"/>
                </a:rPr>
                <a:t>(</a:t>
              </a:r>
              <a:r>
                <a:rPr lang="en-US" altLang="zh-CN" sz="1050" dirty="0" err="1">
                  <a:solidFill>
                    <a:srgbClr val="24487D"/>
                  </a:solidFill>
                  <a:latin typeface="汉仪粗简黑简" panose="00020600040101010101" charset="-122"/>
                  <a:ea typeface="汉仪粗简黑简" panose="00020600040101010101" charset="-122"/>
                </a:rPr>
                <a:t>LosArchMmu</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archMmu</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LosVmMapRegion</a:t>
              </a:r>
              <a:r>
                <a:rPr lang="en-US" altLang="zh-CN" sz="1050" dirty="0">
                  <a:solidFill>
                    <a:srgbClr val="24487D"/>
                  </a:solidFill>
                  <a:latin typeface="汉仪粗简黑简" panose="00020600040101010101" charset="-122"/>
                  <a:ea typeface="汉仪粗简黑简" panose="00020600040101010101" charset="-122"/>
                </a:rPr>
                <a:t> *region, </a:t>
              </a:r>
              <a:r>
                <a:rPr lang="en-US" altLang="zh-CN" sz="1050" dirty="0" err="1">
                  <a:solidFill>
                    <a:srgbClr val="24487D"/>
                  </a:solidFill>
                  <a:latin typeface="汉仪粗简黑简" panose="00020600040101010101" charset="-122"/>
                  <a:ea typeface="汉仪粗简黑简" panose="00020600040101010101" charset="-122"/>
                </a:rPr>
                <a:t>LosVmPgFault</a:t>
              </a:r>
              <a:r>
                <a:rPr lang="en-US" altLang="zh-CN" sz="1050" dirty="0">
                  <a:solidFill>
                    <a:srgbClr val="24487D"/>
                  </a:solidFill>
                  <a:latin typeface="汉仪粗简黑简" panose="00020600040101010101" charset="-122"/>
                  <a:ea typeface="汉仪粗简黑简" panose="00020600040101010101" charset="-122"/>
                </a:rPr>
                <a:t> *</a:t>
              </a:r>
              <a:r>
                <a:rPr lang="en-US" altLang="zh-CN" sz="1050" dirty="0" err="1">
                  <a:solidFill>
                    <a:srgbClr val="24487D"/>
                  </a:solidFill>
                  <a:latin typeface="汉仪粗简黑简" panose="00020600040101010101" charset="-122"/>
                  <a:ea typeface="汉仪粗简黑简" panose="00020600040101010101" charset="-122"/>
                </a:rPr>
                <a:t>vmf</a:t>
              </a:r>
              <a:r>
                <a:rPr lang="en-US" altLang="zh-CN" sz="1050" dirty="0">
                  <a:solidFill>
                    <a:srgbClr val="24487D"/>
                  </a:solidFill>
                  <a:latin typeface="汉仪粗简黑简" panose="00020600040101010101" charset="-122"/>
                  <a:ea typeface="汉仪粗简黑简" panose="00020600040101010101" charset="-122"/>
                </a:rPr>
                <a:t>)</a:t>
              </a:r>
              <a:endPar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grpSp>
      <p:pic>
        <p:nvPicPr>
          <p:cNvPr id="11" name="图片 10"/>
          <p:cNvPicPr>
            <a:picLocks noChangeAspect="1"/>
          </p:cNvPicPr>
          <p:nvPr/>
        </p:nvPicPr>
        <p:blipFill>
          <a:blip r:embed="rId3"/>
          <a:stretch>
            <a:fillRect/>
          </a:stretch>
        </p:blipFill>
        <p:spPr>
          <a:xfrm>
            <a:off x="387474" y="5190827"/>
            <a:ext cx="3178645" cy="1152130"/>
          </a:xfrm>
          <a:prstGeom prst="rect">
            <a:avLst/>
          </a:prstGeom>
        </p:spPr>
      </p:pic>
      <p:pic>
        <p:nvPicPr>
          <p:cNvPr id="12" name="图片 11"/>
          <p:cNvPicPr>
            <a:picLocks noChangeAspect="1"/>
          </p:cNvPicPr>
          <p:nvPr/>
        </p:nvPicPr>
        <p:blipFill>
          <a:blip r:embed="rId4"/>
          <a:stretch>
            <a:fillRect/>
          </a:stretch>
        </p:blipFill>
        <p:spPr>
          <a:xfrm>
            <a:off x="292231" y="983023"/>
            <a:ext cx="9322705" cy="3976634"/>
          </a:xfrm>
          <a:prstGeom prst="rect">
            <a:avLst/>
          </a:prstGeom>
        </p:spPr>
      </p:pic>
      <p:pic>
        <p:nvPicPr>
          <p:cNvPr id="13" name="图片 12"/>
          <p:cNvPicPr>
            <a:picLocks noChangeAspect="1"/>
          </p:cNvPicPr>
          <p:nvPr/>
        </p:nvPicPr>
        <p:blipFill>
          <a:blip r:embed="rId5"/>
          <a:stretch>
            <a:fillRect/>
          </a:stretch>
        </p:blipFill>
        <p:spPr>
          <a:xfrm>
            <a:off x="3747316" y="1428135"/>
            <a:ext cx="6008574" cy="757679"/>
          </a:xfrm>
          <a:prstGeom prst="rect">
            <a:avLst/>
          </a:prstGeom>
          <a:effectLst>
            <a:outerShdw blurRad="50800" dist="50800" dir="5400000" algn="ctr" rotWithShape="0">
              <a:srgbClr val="000000">
                <a:alpha val="99000"/>
              </a:srgbClr>
            </a:outerShdw>
          </a:effectLst>
        </p:spPr>
      </p:pic>
      <p:pic>
        <p:nvPicPr>
          <p:cNvPr id="14" name="图片 13"/>
          <p:cNvPicPr>
            <a:picLocks noChangeAspect="1"/>
          </p:cNvPicPr>
          <p:nvPr/>
        </p:nvPicPr>
        <p:blipFill>
          <a:blip r:embed="rId6"/>
          <a:stretch>
            <a:fillRect/>
          </a:stretch>
        </p:blipFill>
        <p:spPr>
          <a:xfrm>
            <a:off x="2605106" y="4891193"/>
            <a:ext cx="2746576" cy="1652681"/>
          </a:xfrm>
          <a:prstGeom prst="rect">
            <a:avLst/>
          </a:prstGeom>
          <a:effectLst>
            <a:outerShdw blurRad="50800" dist="50800" dir="5400000" algn="ctr" rotWithShape="0">
              <a:srgbClr val="000000">
                <a:alpha val="99000"/>
              </a:srgbClr>
            </a:outerShdw>
          </a:effectLst>
        </p:spPr>
      </p:pic>
      <p:pic>
        <p:nvPicPr>
          <p:cNvPr id="18" name="图片 17"/>
          <p:cNvPicPr>
            <a:picLocks noChangeAspect="1"/>
          </p:cNvPicPr>
          <p:nvPr/>
        </p:nvPicPr>
        <p:blipFill>
          <a:blip r:embed="rId7"/>
          <a:stretch>
            <a:fillRect/>
          </a:stretch>
        </p:blipFill>
        <p:spPr>
          <a:xfrm>
            <a:off x="5453344" y="4733305"/>
            <a:ext cx="4951576" cy="1966500"/>
          </a:xfrm>
          <a:prstGeom prst="rect">
            <a:avLst/>
          </a:prstGeom>
          <a:effectLst>
            <a:outerShdw blurRad="50800" dist="50800" dir="5400000" algn="ctr" rotWithShape="0">
              <a:srgbClr val="000000">
                <a:alpha val="99000"/>
              </a:srgbClr>
            </a:outerShdw>
          </a:effectLst>
        </p:spPr>
      </p:pic>
      <p:pic>
        <p:nvPicPr>
          <p:cNvPr id="10" name="图片 9"/>
          <p:cNvPicPr>
            <a:picLocks noChangeAspect="1"/>
          </p:cNvPicPr>
          <p:nvPr/>
        </p:nvPicPr>
        <p:blipFill>
          <a:blip r:embed="rId8"/>
          <a:stretch>
            <a:fillRect/>
          </a:stretch>
        </p:blipFill>
        <p:spPr>
          <a:xfrm>
            <a:off x="9236564" y="-286387"/>
            <a:ext cx="2745801" cy="3715387"/>
          </a:xfrm>
          <a:prstGeom prst="rect">
            <a:avLst/>
          </a:prstGeom>
        </p:spPr>
      </p:pic>
      <p:pic>
        <p:nvPicPr>
          <p:cNvPr id="15" name="图片 14"/>
          <p:cNvPicPr>
            <a:picLocks noChangeAspect="1"/>
          </p:cNvPicPr>
          <p:nvPr/>
        </p:nvPicPr>
        <p:blipFill>
          <a:blip r:embed="rId9"/>
          <a:stretch>
            <a:fillRect/>
          </a:stretch>
        </p:blipFill>
        <p:spPr>
          <a:xfrm>
            <a:off x="8596773" y="3429000"/>
            <a:ext cx="3207753" cy="3270805"/>
          </a:xfrm>
          <a:prstGeom prst="rect">
            <a:avLst/>
          </a:prstGeom>
        </p:spPr>
      </p:pic>
      <p:sp>
        <p:nvSpPr>
          <p:cNvPr id="16" name="文本框 15"/>
          <p:cNvSpPr txBox="1"/>
          <p:nvPr/>
        </p:nvSpPr>
        <p:spPr>
          <a:xfrm>
            <a:off x="453857" y="301225"/>
            <a:ext cx="967666" cy="369332"/>
          </a:xfrm>
          <a:prstGeom prst="rect">
            <a:avLst/>
          </a:prstGeom>
          <a:noFill/>
        </p:spPr>
        <p:txBody>
          <a:bodyPr wrap="square" rtlCol="0">
            <a:spAutoFit/>
          </a:bodyPr>
          <a:lstStyle/>
          <a:p>
            <a:r>
              <a:rPr lang="zh-CN" altLang="en-US" dirty="0"/>
              <a:t>张馨木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ppt_x"/>
                                          </p:val>
                                        </p:tav>
                                      </p:tavLst>
                                    </p:anim>
                                    <p:anim calcmode="lin" valueType="num">
                                      <p:cBhvr additive="base">
                                        <p:cTn id="19" dur="500"/>
                                        <p:tgtEl>
                                          <p:spTgt spid="10"/>
                                        </p:tgtEl>
                                        <p:attrNameLst>
                                          <p:attrName>ppt_y</p:attrName>
                                        </p:attrNameLst>
                                      </p:cBhvr>
                                      <p:tavLst>
                                        <p:tav tm="0">
                                          <p:val>
                                            <p:strVal val="ppt_y"/>
                                          </p:val>
                                        </p:tav>
                                        <p:tav tm="100000">
                                          <p:val>
                                            <p:strVal val="1+ppt_h/2"/>
                                          </p:val>
                                        </p:tav>
                                      </p:tavLst>
                                    </p:anim>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5"/>
                                        </p:tgtEl>
                                        <p:attrNameLst>
                                          <p:attrName>ppt_x</p:attrName>
                                        </p:attrNameLst>
                                      </p:cBhvr>
                                      <p:tavLst>
                                        <p:tav tm="0">
                                          <p:val>
                                            <p:strVal val="ppt_x"/>
                                          </p:val>
                                        </p:tav>
                                        <p:tav tm="100000">
                                          <p:val>
                                            <p:strVal val="ppt_x"/>
                                          </p:val>
                                        </p:tav>
                                      </p:tavLst>
                                    </p:anim>
                                    <p:anim calcmode="lin" valueType="num">
                                      <p:cBhvr additive="base">
                                        <p:cTn id="25" dur="500"/>
                                        <p:tgtEl>
                                          <p:spTgt spid="15"/>
                                        </p:tgtEl>
                                        <p:attrNameLst>
                                          <p:attrName>ppt_y</p:attrName>
                                        </p:attrNameLst>
                                      </p:cBhvr>
                                      <p:tavLst>
                                        <p:tav tm="0">
                                          <p:val>
                                            <p:strVal val="ppt_y"/>
                                          </p:val>
                                        </p:tav>
                                        <p:tav tm="100000">
                                          <p:val>
                                            <p:strVal val="1+ppt_h/2"/>
                                          </p:val>
                                        </p:tav>
                                      </p:tavLst>
                                    </p:anim>
                                    <p:set>
                                      <p:cBhvr>
                                        <p:cTn id="2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1448271" y="113845"/>
            <a:ext cx="9295457" cy="1538626"/>
            <a:chOff x="1664433" y="326214"/>
            <a:chExt cx="9329777" cy="2322408"/>
          </a:xfrm>
        </p:grpSpPr>
        <p:sp>
          <p:nvSpPr>
            <p:cNvPr id="57" name="文本框 56"/>
            <p:cNvSpPr txBox="1"/>
            <p:nvPr/>
          </p:nvSpPr>
          <p:spPr>
            <a:xfrm>
              <a:off x="1664433" y="326214"/>
              <a:ext cx="9329777" cy="2322408"/>
            </a:xfrm>
            <a:prstGeom prst="rect">
              <a:avLst/>
            </a:prstGeom>
            <a:noFill/>
          </p:spPr>
          <p:txBody>
            <a:bodyPr wrap="square" rtlCol="0">
              <a:spAutoFit/>
            </a:bodyPr>
            <a:lstStyle/>
            <a:p>
              <a:pPr algn="ctr">
                <a:lnSpc>
                  <a:spcPct val="150000"/>
                </a:lnSpc>
                <a:spcBef>
                  <a:spcPts val="2950"/>
                </a:spcBef>
                <a:defRPr/>
              </a:pPr>
              <a:r>
                <a:rPr lang="en-US" altLang="zh-CN" sz="2400" dirty="0">
                  <a:solidFill>
                    <a:srgbClr val="24487D"/>
                  </a:solidFill>
                  <a:latin typeface="汉仪粗简黑简" panose="00020600040101010101" charset="-122"/>
                  <a:ea typeface="汉仪粗简黑简" panose="00020600040101010101" charset="-122"/>
                  <a:cs typeface="+mn-ea"/>
                  <a:sym typeface="+mn-lt"/>
                </a:rPr>
                <a:t>2.4OsDoReadFault——</a:t>
              </a:r>
              <a:r>
                <a:rPr lang="zh-CN" altLang="en-US" sz="2400" dirty="0">
                  <a:solidFill>
                    <a:srgbClr val="24487D"/>
                  </a:solidFill>
                  <a:latin typeface="汉仪粗简黑简" panose="00020600040101010101" charset="-122"/>
                  <a:ea typeface="汉仪粗简黑简" panose="00020600040101010101" charset="-122"/>
                  <a:cs typeface="+mn-ea"/>
                  <a:sym typeface="+mn-lt"/>
                </a:rPr>
                <a:t>读页时发生缺页</a:t>
              </a:r>
              <a:endParaRPr lang="zh-CN" altLang="en-US" sz="2400" dirty="0">
                <a:solidFill>
                  <a:srgbClr val="24487D"/>
                </a:solidFill>
                <a:latin typeface="汉仪粗简黑简" panose="00020600040101010101" charset="-122"/>
                <a:ea typeface="汉仪粗简黑简" panose="00020600040101010101" charset="-122"/>
                <a:cs typeface="+mn-ea"/>
              </a:endParaRPr>
            </a:p>
            <a:p>
              <a:pPr lvl="0" algn="ctr">
                <a:lnSpc>
                  <a:spcPct val="150000"/>
                </a:lnSpc>
                <a:spcBef>
                  <a:spcPts val="2950"/>
                </a:spcBef>
                <a:defRPr/>
              </a:pPr>
              <a:endParaRPr lang="zh-CN" altLang="en-US" sz="2400" dirty="0">
                <a:solidFill>
                  <a:srgbClr val="24487D"/>
                </a:solidFill>
                <a:latin typeface="汉仪粗简黑简" panose="00020600040101010101" charset="-122"/>
                <a:ea typeface="汉仪粗简黑简" panose="00020600040101010101" charset="-122"/>
                <a:cs typeface="+mn-ea"/>
                <a:sym typeface="+mn-lt"/>
              </a:endParaRPr>
            </a:p>
          </p:txBody>
        </p:sp>
        <p:sp>
          <p:nvSpPr>
            <p:cNvPr id="58" name="矩形 57"/>
            <p:cNvSpPr/>
            <p:nvPr/>
          </p:nvSpPr>
          <p:spPr>
            <a:xfrm>
              <a:off x="3236921" y="1150646"/>
              <a:ext cx="6184798" cy="272108"/>
            </a:xfrm>
            <a:prstGeom prst="rect">
              <a:avLst/>
            </a:prstGeom>
          </p:spPr>
          <p:txBody>
            <a:bodyPr wrap="square">
              <a:spAutoFit/>
            </a:bodyPr>
            <a:lstStyle/>
            <a:p>
              <a:pPr lvl="0" algn="ctr">
                <a:defRPr/>
              </a:pPr>
              <a:r>
                <a:rPr lang="en-US" altLang="zh-CN" sz="1050" dirty="0">
                  <a:solidFill>
                    <a:srgbClr val="24487D"/>
                  </a:solidFill>
                  <a:latin typeface="汉仪粗简黑简" panose="00020600040101010101" charset="-122"/>
                  <a:ea typeface="汉仪粗简黑简" panose="00020600040101010101" charset="-122"/>
                </a:rPr>
                <a:t>STATIC VOID </a:t>
              </a:r>
              <a:r>
                <a:rPr lang="en-US" altLang="zh-CN" sz="1050" dirty="0" err="1">
                  <a:solidFill>
                    <a:srgbClr val="24487D"/>
                  </a:solidFill>
                  <a:latin typeface="汉仪粗简黑简" panose="00020600040101010101" charset="-122"/>
                  <a:ea typeface="汉仪粗简黑简" panose="00020600040101010101" charset="-122"/>
                </a:rPr>
                <a:t>OsFaultTryFixup</a:t>
              </a:r>
              <a:r>
                <a:rPr lang="en-US" altLang="zh-CN" sz="1050" dirty="0">
                  <a:solidFill>
                    <a:srgbClr val="24487D"/>
                  </a:solidFill>
                  <a:latin typeface="汉仪粗简黑简" panose="00020600040101010101" charset="-122"/>
                  <a:ea typeface="汉仪粗简黑简" panose="00020600040101010101" charset="-122"/>
                </a:rPr>
                <a:t>(</a:t>
              </a:r>
              <a:r>
                <a:rPr lang="en-US" altLang="zh-CN" sz="1050" dirty="0" err="1">
                  <a:solidFill>
                    <a:srgbClr val="24487D"/>
                  </a:solidFill>
                  <a:latin typeface="汉仪粗简黑简" panose="00020600040101010101" charset="-122"/>
                  <a:ea typeface="汉仪粗简黑简" panose="00020600040101010101" charset="-122"/>
                </a:rPr>
                <a:t>ExcContext</a:t>
              </a:r>
              <a:r>
                <a:rPr lang="en-US" altLang="zh-CN" sz="1050" dirty="0">
                  <a:solidFill>
                    <a:srgbClr val="24487D"/>
                  </a:solidFill>
                  <a:latin typeface="汉仪粗简黑简" panose="00020600040101010101" charset="-122"/>
                  <a:ea typeface="汉仪粗简黑简" panose="00020600040101010101" charset="-122"/>
                </a:rPr>
                <a:t> *frame, VADDR_T </a:t>
              </a:r>
              <a:r>
                <a:rPr lang="en-US" altLang="zh-CN" sz="1050" dirty="0" err="1">
                  <a:solidFill>
                    <a:srgbClr val="24487D"/>
                  </a:solidFill>
                  <a:latin typeface="汉仪粗简黑简" panose="00020600040101010101" charset="-122"/>
                  <a:ea typeface="汉仪粗简黑简" panose="00020600040101010101" charset="-122"/>
                </a:rPr>
                <a:t>excVaddr</a:t>
              </a:r>
              <a:r>
                <a:rPr lang="en-US" altLang="zh-CN" sz="1050" dirty="0">
                  <a:solidFill>
                    <a:srgbClr val="24487D"/>
                  </a:solidFill>
                  <a:latin typeface="汉仪粗简黑简" panose="00020600040101010101" charset="-122"/>
                  <a:ea typeface="汉仪粗简黑简" panose="00020600040101010101" charset="-122"/>
                </a:rPr>
                <a:t>, STATUS_T *status)</a:t>
              </a:r>
              <a:endPar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grpSp>
      <p:pic>
        <p:nvPicPr>
          <p:cNvPr id="12" name="图片 11"/>
          <p:cNvPicPr>
            <a:picLocks noChangeAspect="1"/>
          </p:cNvPicPr>
          <p:nvPr/>
        </p:nvPicPr>
        <p:blipFill rotWithShape="1">
          <a:blip r:embed="rId3"/>
          <a:srcRect b="58045"/>
          <a:stretch>
            <a:fillRect/>
          </a:stretch>
        </p:blipFill>
        <p:spPr>
          <a:xfrm>
            <a:off x="229292" y="916245"/>
            <a:ext cx="10894336" cy="3369885"/>
          </a:xfrm>
          <a:prstGeom prst="rect">
            <a:avLst/>
          </a:prstGeom>
        </p:spPr>
      </p:pic>
      <p:pic>
        <p:nvPicPr>
          <p:cNvPr id="13" name="图片 12"/>
          <p:cNvPicPr>
            <a:picLocks noChangeAspect="1"/>
          </p:cNvPicPr>
          <p:nvPr/>
        </p:nvPicPr>
        <p:blipFill>
          <a:blip r:embed="rId4"/>
          <a:stretch>
            <a:fillRect/>
          </a:stretch>
        </p:blipFill>
        <p:spPr>
          <a:xfrm>
            <a:off x="2531262" y="2601187"/>
            <a:ext cx="7495058" cy="194567"/>
          </a:xfrm>
          <a:prstGeom prst="rect">
            <a:avLst/>
          </a:prstGeom>
          <a:effectLst>
            <a:outerShdw blurRad="50800" dist="50800" dir="5400000" algn="ctr" rotWithShape="0">
              <a:srgbClr val="000000">
                <a:alpha val="99000"/>
              </a:srgbClr>
            </a:outerShdw>
          </a:effectLst>
        </p:spPr>
      </p:pic>
      <p:pic>
        <p:nvPicPr>
          <p:cNvPr id="14" name="图片 13"/>
          <p:cNvPicPr>
            <a:picLocks noChangeAspect="1"/>
          </p:cNvPicPr>
          <p:nvPr/>
        </p:nvPicPr>
        <p:blipFill>
          <a:blip r:embed="rId5"/>
          <a:stretch>
            <a:fillRect/>
          </a:stretch>
        </p:blipFill>
        <p:spPr>
          <a:xfrm>
            <a:off x="4011262" y="3907090"/>
            <a:ext cx="3646016" cy="253783"/>
          </a:xfrm>
          <a:prstGeom prst="rect">
            <a:avLst/>
          </a:prstGeom>
          <a:effectLst>
            <a:outerShdw blurRad="50800" dist="50800" dir="5400000" algn="ctr" rotWithShape="0">
              <a:srgbClr val="000000">
                <a:alpha val="99000"/>
              </a:srgbClr>
            </a:outerShdw>
          </a:effectLst>
        </p:spPr>
      </p:pic>
      <p:pic>
        <p:nvPicPr>
          <p:cNvPr id="22" name="图片 21"/>
          <p:cNvPicPr>
            <a:picLocks noChangeAspect="1"/>
          </p:cNvPicPr>
          <p:nvPr/>
        </p:nvPicPr>
        <p:blipFill>
          <a:blip r:embed="rId6"/>
          <a:stretch>
            <a:fillRect/>
          </a:stretch>
        </p:blipFill>
        <p:spPr>
          <a:xfrm>
            <a:off x="349203" y="4229118"/>
            <a:ext cx="6750628" cy="2216371"/>
          </a:xfrm>
          <a:prstGeom prst="rect">
            <a:avLst/>
          </a:prstGeom>
          <a:effectLst>
            <a:outerShdw blurRad="50800" dist="50800" dir="5400000" algn="ctr" rotWithShape="0">
              <a:srgbClr val="000000">
                <a:alpha val="99000"/>
              </a:srgbClr>
            </a:outerShdw>
          </a:effectLst>
        </p:spPr>
      </p:pic>
      <p:pic>
        <p:nvPicPr>
          <p:cNvPr id="23" name="图片 22"/>
          <p:cNvPicPr>
            <a:picLocks noChangeAspect="1"/>
          </p:cNvPicPr>
          <p:nvPr/>
        </p:nvPicPr>
        <p:blipFill>
          <a:blip r:embed="rId7"/>
          <a:stretch>
            <a:fillRect/>
          </a:stretch>
        </p:blipFill>
        <p:spPr>
          <a:xfrm>
            <a:off x="561060" y="5281919"/>
            <a:ext cx="7850354" cy="930537"/>
          </a:xfrm>
          <a:prstGeom prst="rect">
            <a:avLst/>
          </a:prstGeom>
          <a:effectLst>
            <a:outerShdw blurRad="50800" dist="50800" dir="5400000" algn="ctr" rotWithShape="0">
              <a:srgbClr val="000000">
                <a:alpha val="99000"/>
              </a:srgbClr>
            </a:outerShdw>
          </a:effectLst>
        </p:spPr>
      </p:pic>
      <p:sp>
        <p:nvSpPr>
          <p:cNvPr id="24" name="文本框 23"/>
          <p:cNvSpPr txBox="1"/>
          <p:nvPr/>
        </p:nvSpPr>
        <p:spPr>
          <a:xfrm>
            <a:off x="8415293" y="5278297"/>
            <a:ext cx="3222054"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虚拟内存文件操作函数指针</a:t>
            </a:r>
            <a:r>
              <a:rPr lang="en-US" altLang="zh-CN" dirty="0"/>
              <a:t>,</a:t>
            </a:r>
            <a:r>
              <a:rPr lang="zh-CN" altLang="en-US" dirty="0"/>
              <a:t>上层开发可理解为 </a:t>
            </a:r>
            <a:r>
              <a:rPr lang="en-US" altLang="zh-CN" dirty="0"/>
              <a:t>class </a:t>
            </a:r>
            <a:r>
              <a:rPr lang="zh-CN" altLang="en-US" dirty="0"/>
              <a:t>里的方法，注意是对线性区的操作</a:t>
            </a:r>
          </a:p>
        </p:txBody>
      </p:sp>
      <p:pic>
        <p:nvPicPr>
          <p:cNvPr id="2" name="图片 1"/>
          <p:cNvPicPr>
            <a:picLocks noChangeAspect="1"/>
          </p:cNvPicPr>
          <p:nvPr/>
        </p:nvPicPr>
        <p:blipFill>
          <a:blip r:embed="rId8"/>
          <a:stretch>
            <a:fillRect/>
          </a:stretch>
        </p:blipFill>
        <p:spPr>
          <a:xfrm>
            <a:off x="3853108" y="3110890"/>
            <a:ext cx="7784239" cy="2168212"/>
          </a:xfrm>
          <a:prstGeom prst="rect">
            <a:avLst/>
          </a:prstGeom>
        </p:spPr>
      </p:pic>
      <p:sp>
        <p:nvSpPr>
          <p:cNvPr id="15" name="文本框 14"/>
          <p:cNvSpPr txBox="1"/>
          <p:nvPr/>
        </p:nvSpPr>
        <p:spPr>
          <a:xfrm>
            <a:off x="460160" y="289299"/>
            <a:ext cx="967666" cy="369332"/>
          </a:xfrm>
          <a:prstGeom prst="rect">
            <a:avLst/>
          </a:prstGeom>
          <a:noFill/>
        </p:spPr>
        <p:txBody>
          <a:bodyPr wrap="square" rtlCol="0">
            <a:spAutoFit/>
          </a:bodyPr>
          <a:lstStyle/>
          <a:p>
            <a:r>
              <a:rPr lang="zh-CN" altLang="en-US" dirty="0"/>
              <a:t>张馨木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2"/>
                                        </p:tgtEl>
                                        <p:attrNameLst>
                                          <p:attrName>ppt_x</p:attrName>
                                        </p:attrNameLst>
                                      </p:cBhvr>
                                      <p:tavLst>
                                        <p:tav tm="0">
                                          <p:val>
                                            <p:strVal val="ppt_x"/>
                                          </p:val>
                                        </p:tav>
                                        <p:tav tm="100000">
                                          <p:val>
                                            <p:strVal val="ppt_x"/>
                                          </p:val>
                                        </p:tav>
                                      </p:tavLst>
                                    </p:anim>
                                    <p:anim calcmode="lin" valueType="num">
                                      <p:cBhvr additive="base">
                                        <p:cTn id="13" dur="500"/>
                                        <p:tgtEl>
                                          <p:spTgt spid="2"/>
                                        </p:tgtEl>
                                        <p:attrNameLst>
                                          <p:attrName>ppt_y</p:attrName>
                                        </p:attrNameLst>
                                      </p:cBhvr>
                                      <p:tavLst>
                                        <p:tav tm="0">
                                          <p:val>
                                            <p:strVal val="ppt_y"/>
                                          </p:val>
                                        </p:tav>
                                        <p:tav tm="100000">
                                          <p:val>
                                            <p:strVal val="1+ppt_h/2"/>
                                          </p:val>
                                        </p:tav>
                                      </p:tavLst>
                                    </p:anim>
                                    <p:set>
                                      <p:cBhvr>
                                        <p:cTn id="14"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E712D32-DCAE-23E6-87B2-F38CA20C8675}"/>
              </a:ext>
            </a:extLst>
          </p:cNvPr>
          <p:cNvSpPr txBox="1"/>
          <p:nvPr/>
        </p:nvSpPr>
        <p:spPr>
          <a:xfrm>
            <a:off x="3533526" y="0"/>
            <a:ext cx="967666" cy="369332"/>
          </a:xfrm>
          <a:prstGeom prst="rect">
            <a:avLst/>
          </a:prstGeom>
          <a:noFill/>
        </p:spPr>
        <p:txBody>
          <a:bodyPr wrap="square" rtlCol="0">
            <a:spAutoFit/>
          </a:bodyPr>
          <a:lstStyle/>
          <a:p>
            <a:r>
              <a:rPr lang="zh-CN" altLang="en-US" dirty="0"/>
              <a:t>张馨木</a:t>
            </a:r>
          </a:p>
        </p:txBody>
      </p:sp>
      <p:sp>
        <p:nvSpPr>
          <p:cNvPr id="8" name="文本框 7">
            <a:extLst>
              <a:ext uri="{FF2B5EF4-FFF2-40B4-BE49-F238E27FC236}">
                <a16:creationId xmlns:a16="http://schemas.microsoft.com/office/drawing/2014/main" id="{1A95C911-272D-8CD1-F8DC-FBD0190E7B4F}"/>
              </a:ext>
            </a:extLst>
          </p:cNvPr>
          <p:cNvSpPr txBox="1"/>
          <p:nvPr/>
        </p:nvSpPr>
        <p:spPr>
          <a:xfrm>
            <a:off x="-412546" y="255751"/>
            <a:ext cx="37450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一些数据结构及变量</a:t>
            </a:r>
          </a:p>
        </p:txBody>
      </p:sp>
      <p:sp>
        <p:nvSpPr>
          <p:cNvPr id="9" name="文本框1">
            <a:extLst>
              <a:ext uri="{FF2B5EF4-FFF2-40B4-BE49-F238E27FC236}">
                <a16:creationId xmlns:a16="http://schemas.microsoft.com/office/drawing/2014/main" id="{96925CA4-05F2-890E-76E5-1636A062666D}"/>
              </a:ext>
            </a:extLst>
          </p:cNvPr>
          <p:cNvSpPr txBox="1"/>
          <p:nvPr/>
        </p:nvSpPr>
        <p:spPr>
          <a:xfrm>
            <a:off x="158373" y="840105"/>
            <a:ext cx="269733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物理页框</a:t>
            </a:r>
            <a:r>
              <a:rPr kumimoji="0" lang="en-US" altLang="zh-CN" sz="2000" b="1" i="0" u="none" strike="noStrike" kern="1200" cap="none" spc="0" normalizeH="0" baseline="0" noProof="0" dirty="0" err="1">
                <a:ln>
                  <a:noFill/>
                </a:ln>
                <a:solidFill>
                  <a:srgbClr val="24487D"/>
                </a:solidFill>
                <a:effectLst/>
                <a:uLnTx/>
                <a:uFillTx/>
                <a:latin typeface="汉仪粗简黑简" panose="00020600040101010101" charset="-122"/>
                <a:ea typeface="汉仪粗简黑简" panose="00020600040101010101" charset="-122"/>
                <a:cs typeface="+mn-cs"/>
              </a:rPr>
              <a:t>VmPage</a:t>
            </a: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10" name="文本框 9">
            <a:extLst>
              <a:ext uri="{FF2B5EF4-FFF2-40B4-BE49-F238E27FC236}">
                <a16:creationId xmlns:a16="http://schemas.microsoft.com/office/drawing/2014/main" id="{0400D54A-8041-6F77-0255-7196AEC835B0}"/>
              </a:ext>
            </a:extLst>
          </p:cNvPr>
          <p:cNvSpPr txBox="1"/>
          <p:nvPr/>
        </p:nvSpPr>
        <p:spPr>
          <a:xfrm>
            <a:off x="2663532" y="839684"/>
            <a:ext cx="8567829" cy="461665"/>
          </a:xfrm>
          <a:prstGeom prst="rect">
            <a:avLst/>
          </a:prstGeom>
          <a:noFill/>
        </p:spPr>
        <p:txBody>
          <a:bodyPr wrap="square" rtlCol="0">
            <a:spAutoFit/>
          </a:bodyPr>
          <a:lstStyle/>
          <a:p>
            <a:r>
              <a:rPr lang="zh-CN" altLang="en-US" sz="1200" dirty="0">
                <a:solidFill>
                  <a:srgbClr val="24487D"/>
                </a:solidFill>
                <a:latin typeface="汉仪粗简黑简" panose="00020600040101010101" charset="-122"/>
                <a:ea typeface="汉仪粗简黑简" panose="00020600040101010101" charset="-122"/>
                <a:cs typeface="+mn-ea"/>
              </a:rPr>
              <a:t>物理页框描述符：虚拟内存体现的是程序对内存资源的需求，而物理内存是对该请求的供应。</a:t>
            </a:r>
            <a:endParaRPr lang="en-US" altLang="zh-CN" sz="1200" dirty="0">
              <a:solidFill>
                <a:srgbClr val="24487D"/>
              </a:solidFill>
              <a:latin typeface="汉仪粗简黑简" panose="00020600040101010101" charset="-122"/>
              <a:ea typeface="汉仪粗简黑简" panose="00020600040101010101" charset="-122"/>
              <a:cs typeface="+mn-ea"/>
            </a:endParaRPr>
          </a:p>
          <a:p>
            <a:r>
              <a:rPr lang="en-US" altLang="zh-CN" sz="1200" dirty="0" err="1">
                <a:solidFill>
                  <a:srgbClr val="24487D"/>
                </a:solidFill>
                <a:latin typeface="汉仪粗简黑简" panose="00020600040101010101" charset="-122"/>
                <a:ea typeface="汉仪粗简黑简" panose="00020600040101010101" charset="-122"/>
                <a:cs typeface="+mn-ea"/>
              </a:rPr>
              <a:t>vmPage</a:t>
            </a:r>
            <a:r>
              <a:rPr lang="en-US" altLang="zh-CN" sz="1200" dirty="0">
                <a:solidFill>
                  <a:srgbClr val="24487D"/>
                </a:solidFill>
                <a:latin typeface="汉仪粗简黑简" panose="00020600040101010101" charset="-122"/>
                <a:ea typeface="汉仪粗简黑简" panose="00020600040101010101" charset="-122"/>
                <a:cs typeface="+mn-ea"/>
              </a:rPr>
              <a:t> </a:t>
            </a:r>
            <a:r>
              <a:rPr lang="zh-CN" altLang="en-US" sz="1200" dirty="0">
                <a:solidFill>
                  <a:srgbClr val="24487D"/>
                </a:solidFill>
                <a:latin typeface="汉仪粗简黑简" panose="00020600040101010101" charset="-122"/>
                <a:ea typeface="汉仪粗简黑简" panose="00020600040101010101" charset="-122"/>
                <a:cs typeface="+mn-ea"/>
              </a:rPr>
              <a:t>中并没有虚拟地址，只有物理地址</a:t>
            </a:r>
          </a:p>
        </p:txBody>
      </p:sp>
      <p:pic>
        <p:nvPicPr>
          <p:cNvPr id="11" name="图片 10">
            <a:extLst>
              <a:ext uri="{FF2B5EF4-FFF2-40B4-BE49-F238E27FC236}">
                <a16:creationId xmlns:a16="http://schemas.microsoft.com/office/drawing/2014/main" id="{C532BC4C-0874-8D66-B484-72A96F8B70B7}"/>
              </a:ext>
            </a:extLst>
          </p:cNvPr>
          <p:cNvPicPr>
            <a:picLocks noChangeAspect="1"/>
          </p:cNvPicPr>
          <p:nvPr/>
        </p:nvPicPr>
        <p:blipFill rotWithShape="1">
          <a:blip r:embed="rId2"/>
          <a:srcRect l="160" t="30053"/>
          <a:stretch>
            <a:fillRect/>
          </a:stretch>
        </p:blipFill>
        <p:spPr>
          <a:xfrm>
            <a:off x="158373" y="1362483"/>
            <a:ext cx="7812027" cy="1622754"/>
          </a:xfrm>
          <a:prstGeom prst="rect">
            <a:avLst/>
          </a:prstGeom>
          <a:effectLst>
            <a:outerShdw blurRad="50800" dist="50800" dir="5400000" algn="ctr" rotWithShape="0">
              <a:srgbClr val="000000">
                <a:alpha val="99000"/>
              </a:srgbClr>
            </a:outerShdw>
          </a:effectLst>
        </p:spPr>
      </p:pic>
      <p:sp>
        <p:nvSpPr>
          <p:cNvPr id="12" name="文本框1">
            <a:extLst>
              <a:ext uri="{FF2B5EF4-FFF2-40B4-BE49-F238E27FC236}">
                <a16:creationId xmlns:a16="http://schemas.microsoft.com/office/drawing/2014/main" id="{297A4490-6FAB-50E7-6B4C-7A3B5408BE0D}"/>
              </a:ext>
            </a:extLst>
          </p:cNvPr>
          <p:cNvSpPr txBox="1"/>
          <p:nvPr/>
        </p:nvSpPr>
        <p:spPr>
          <a:xfrm>
            <a:off x="158373" y="3107505"/>
            <a:ext cx="5010319" cy="400110"/>
          </a:xfrm>
          <a:prstGeom prst="rect">
            <a:avLst/>
          </a:prstGeom>
          <a:noFill/>
        </p:spPr>
        <p:txBody>
          <a:bodyPr wrap="square" rtlCol="0">
            <a:spAutoFit/>
          </a:bodyPr>
          <a:lstStyle/>
          <a:p>
            <a:pPr lvl="0">
              <a:defRPr/>
            </a:pPr>
            <a:r>
              <a:rPr lang="zh-CN" altLang="en-US" sz="2000" b="1" dirty="0">
                <a:solidFill>
                  <a:srgbClr val="24487D"/>
                </a:solidFill>
                <a:latin typeface="汉仪粗简黑简" panose="00020600040101010101" charset="-122"/>
                <a:ea typeface="汉仪粗简黑简" panose="00020600040101010101" charset="-122"/>
              </a:rPr>
              <a:t>文件页结构体及与虚拟地址的映射信息</a:t>
            </a:r>
          </a:p>
        </p:txBody>
      </p:sp>
      <p:pic>
        <p:nvPicPr>
          <p:cNvPr id="13" name="图片 12">
            <a:extLst>
              <a:ext uri="{FF2B5EF4-FFF2-40B4-BE49-F238E27FC236}">
                <a16:creationId xmlns:a16="http://schemas.microsoft.com/office/drawing/2014/main" id="{4D84CE0A-4E91-D2AD-8E2C-01FF0EB5F220}"/>
              </a:ext>
            </a:extLst>
          </p:cNvPr>
          <p:cNvPicPr>
            <a:picLocks noChangeAspect="1"/>
          </p:cNvPicPr>
          <p:nvPr/>
        </p:nvPicPr>
        <p:blipFill>
          <a:blip r:embed="rId3"/>
          <a:stretch>
            <a:fillRect/>
          </a:stretch>
        </p:blipFill>
        <p:spPr>
          <a:xfrm>
            <a:off x="158373" y="3551444"/>
            <a:ext cx="8332929" cy="2787827"/>
          </a:xfrm>
          <a:prstGeom prst="rect">
            <a:avLst/>
          </a:prstGeom>
        </p:spPr>
      </p:pic>
      <p:sp>
        <p:nvSpPr>
          <p:cNvPr id="15" name="文本框 14">
            <a:extLst>
              <a:ext uri="{FF2B5EF4-FFF2-40B4-BE49-F238E27FC236}">
                <a16:creationId xmlns:a16="http://schemas.microsoft.com/office/drawing/2014/main" id="{EB696309-61D8-F037-BDC3-5F79D4A1C5ED}"/>
              </a:ext>
            </a:extLst>
          </p:cNvPr>
          <p:cNvSpPr txBox="1"/>
          <p:nvPr/>
        </p:nvSpPr>
        <p:spPr>
          <a:xfrm>
            <a:off x="8449276" y="700089"/>
            <a:ext cx="3279551" cy="397031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err="1"/>
              <a:t>Filepage</a:t>
            </a:r>
            <a:r>
              <a:rPr lang="zh-CN" altLang="en-US" dirty="0"/>
              <a:t>描述一个文件页，具体内容在</a:t>
            </a:r>
            <a:r>
              <a:rPr lang="en-US" altLang="zh-CN" dirty="0" err="1"/>
              <a:t>vmpage</a:t>
            </a:r>
            <a:r>
              <a:rPr lang="zh-CN" altLang="en-US" dirty="0"/>
              <a:t>中，把一个文件映射到内存中</a:t>
            </a:r>
            <a:r>
              <a:rPr lang="en-US" altLang="zh-CN" dirty="0"/>
              <a:t>——</a:t>
            </a:r>
            <a:r>
              <a:rPr lang="zh-CN" altLang="en-US" dirty="0"/>
              <a:t>很多页（</a:t>
            </a:r>
            <a:r>
              <a:rPr lang="en-US" altLang="zh-CN" dirty="0" err="1"/>
              <a:t>vmpage</a:t>
            </a:r>
            <a:r>
              <a:rPr lang="zh-CN" altLang="en-US" dirty="0"/>
              <a:t>），</a:t>
            </a:r>
            <a:r>
              <a:rPr lang="en-US" altLang="zh-CN" dirty="0" err="1"/>
              <a:t>filepage</a:t>
            </a:r>
            <a:r>
              <a:rPr lang="zh-CN" altLang="en-US" dirty="0"/>
              <a:t>把隶属于同一个文件的</a:t>
            </a:r>
            <a:r>
              <a:rPr lang="en-US" altLang="zh-CN" dirty="0" err="1"/>
              <a:t>vmpage</a:t>
            </a:r>
            <a:r>
              <a:rPr lang="zh-CN" altLang="en-US" dirty="0"/>
              <a:t>关联到一个文件中，每一个</a:t>
            </a:r>
            <a:r>
              <a:rPr lang="en-US" altLang="zh-CN" dirty="0" err="1"/>
              <a:t>filepage</a:t>
            </a:r>
            <a:r>
              <a:rPr lang="zh-CN" altLang="en-US" dirty="0"/>
              <a:t>和一个</a:t>
            </a:r>
            <a:r>
              <a:rPr lang="en-US" altLang="zh-CN" dirty="0" err="1"/>
              <a:t>vmpage</a:t>
            </a:r>
            <a:r>
              <a:rPr lang="zh-CN" altLang="en-US" dirty="0"/>
              <a:t>相关联；</a:t>
            </a:r>
            <a:endParaRPr lang="en-US" altLang="zh-CN" dirty="0"/>
          </a:p>
          <a:p>
            <a:pPr marL="285750" indent="-285750">
              <a:buFont typeface="Arial" panose="020B0604020202020204" pitchFamily="34" charset="0"/>
              <a:buChar char="•"/>
            </a:pPr>
            <a:r>
              <a:rPr lang="zh-CN" altLang="en-US" dirty="0"/>
              <a:t>页缓存中通过</a:t>
            </a:r>
            <a:r>
              <a:rPr lang="en-US" altLang="zh-CN" dirty="0" err="1"/>
              <a:t>filepage</a:t>
            </a:r>
            <a:r>
              <a:rPr lang="zh-CN" altLang="en-US" dirty="0"/>
              <a:t>找到具体的</a:t>
            </a:r>
            <a:r>
              <a:rPr lang="en-US" altLang="zh-CN" dirty="0" err="1"/>
              <a:t>vmpage</a:t>
            </a:r>
            <a:r>
              <a:rPr lang="zh-CN" altLang="en-US" dirty="0"/>
              <a:t>；</a:t>
            </a:r>
            <a:endParaRPr lang="en-US" altLang="zh-CN" dirty="0"/>
          </a:p>
          <a:p>
            <a:pPr marL="285750" indent="-285750">
              <a:buFont typeface="Arial" panose="020B0604020202020204" pitchFamily="34" charset="0"/>
              <a:buChar char="•"/>
            </a:pPr>
            <a:r>
              <a:rPr lang="en-US" altLang="zh-CN" dirty="0" err="1"/>
              <a:t>Mapinfo</a:t>
            </a:r>
            <a:r>
              <a:rPr lang="zh-CN" altLang="en-US" dirty="0"/>
              <a:t>一个映射可能被多个进程共享，每个共享文件页的进程都有一个</a:t>
            </a:r>
            <a:r>
              <a:rPr lang="en-US" altLang="zh-CN" dirty="0" err="1"/>
              <a:t>mapinfo</a:t>
            </a:r>
            <a:r>
              <a:rPr lang="zh-CN" altLang="en-US" dirty="0"/>
              <a:t>，存储到</a:t>
            </a:r>
            <a:r>
              <a:rPr lang="en-US" altLang="zh-CN" dirty="0" err="1"/>
              <a:t>mapinfo</a:t>
            </a:r>
            <a:r>
              <a:rPr lang="zh-CN" altLang="en-US" dirty="0"/>
              <a:t>中；</a:t>
            </a:r>
          </a:p>
        </p:txBody>
      </p:sp>
    </p:spTree>
    <p:extLst>
      <p:ext uri="{BB962C8B-B14F-4D97-AF65-F5344CB8AC3E}">
        <p14:creationId xmlns:p14="http://schemas.microsoft.com/office/powerpoint/2010/main" val="7465421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1448271" y="151945"/>
            <a:ext cx="9295457" cy="1538626"/>
            <a:chOff x="1664433" y="326214"/>
            <a:chExt cx="9329777" cy="2322408"/>
          </a:xfrm>
        </p:grpSpPr>
        <p:sp>
          <p:nvSpPr>
            <p:cNvPr id="57" name="文本框 56"/>
            <p:cNvSpPr txBox="1"/>
            <p:nvPr/>
          </p:nvSpPr>
          <p:spPr>
            <a:xfrm>
              <a:off x="1664433" y="326214"/>
              <a:ext cx="9329777" cy="2322408"/>
            </a:xfrm>
            <a:prstGeom prst="rect">
              <a:avLst/>
            </a:prstGeom>
            <a:noFill/>
          </p:spPr>
          <p:txBody>
            <a:bodyPr wrap="square" rtlCol="0">
              <a:spAutoFit/>
            </a:bodyPr>
            <a:lstStyle/>
            <a:p>
              <a:pPr algn="ctr">
                <a:lnSpc>
                  <a:spcPct val="150000"/>
                </a:lnSpc>
                <a:spcBef>
                  <a:spcPts val="2950"/>
                </a:spcBef>
                <a:defRPr/>
              </a:pPr>
              <a:r>
                <a:rPr lang="en-US" altLang="zh-CN" sz="2400" dirty="0">
                  <a:solidFill>
                    <a:srgbClr val="24487D"/>
                  </a:solidFill>
                  <a:latin typeface="汉仪粗简黑简" panose="00020600040101010101" charset="-122"/>
                  <a:ea typeface="汉仪粗简黑简" panose="00020600040101010101" charset="-122"/>
                  <a:cs typeface="+mn-ea"/>
                  <a:sym typeface="+mn-lt"/>
                </a:rPr>
                <a:t>2.4OsDoReadFault——</a:t>
              </a:r>
              <a:r>
                <a:rPr lang="zh-CN" altLang="en-US" sz="2400" dirty="0">
                  <a:solidFill>
                    <a:srgbClr val="24487D"/>
                  </a:solidFill>
                  <a:latin typeface="汉仪粗简黑简" panose="00020600040101010101" charset="-122"/>
                  <a:ea typeface="汉仪粗简黑简" panose="00020600040101010101" charset="-122"/>
                  <a:cs typeface="+mn-ea"/>
                  <a:sym typeface="+mn-lt"/>
                </a:rPr>
                <a:t>读页时发生缺页</a:t>
              </a:r>
              <a:endParaRPr lang="zh-CN" altLang="en-US" sz="2400" dirty="0">
                <a:solidFill>
                  <a:srgbClr val="24487D"/>
                </a:solidFill>
                <a:latin typeface="汉仪粗简黑简" panose="00020600040101010101" charset="-122"/>
                <a:ea typeface="汉仪粗简黑简" panose="00020600040101010101" charset="-122"/>
                <a:cs typeface="+mn-ea"/>
              </a:endParaRPr>
            </a:p>
            <a:p>
              <a:pPr lvl="0" algn="ctr">
                <a:lnSpc>
                  <a:spcPct val="150000"/>
                </a:lnSpc>
                <a:spcBef>
                  <a:spcPts val="2950"/>
                </a:spcBef>
                <a:defRPr/>
              </a:pPr>
              <a:endParaRPr lang="zh-CN" altLang="en-US" sz="2400" dirty="0">
                <a:solidFill>
                  <a:srgbClr val="24487D"/>
                </a:solidFill>
                <a:latin typeface="汉仪粗简黑简" panose="00020600040101010101" charset="-122"/>
                <a:ea typeface="汉仪粗简黑简" panose="00020600040101010101" charset="-122"/>
                <a:cs typeface="+mn-ea"/>
                <a:sym typeface="+mn-lt"/>
              </a:endParaRPr>
            </a:p>
          </p:txBody>
        </p:sp>
        <p:sp>
          <p:nvSpPr>
            <p:cNvPr id="58" name="矩形 57"/>
            <p:cNvSpPr/>
            <p:nvPr/>
          </p:nvSpPr>
          <p:spPr>
            <a:xfrm>
              <a:off x="3236921" y="1150646"/>
              <a:ext cx="6184798" cy="272108"/>
            </a:xfrm>
            <a:prstGeom prst="rect">
              <a:avLst/>
            </a:prstGeom>
          </p:spPr>
          <p:txBody>
            <a:bodyPr wrap="square">
              <a:spAutoFit/>
            </a:bodyPr>
            <a:lstStyle/>
            <a:p>
              <a:pPr lvl="0" algn="ctr">
                <a:defRPr/>
              </a:pPr>
              <a:r>
                <a:rPr lang="en-US" altLang="zh-CN" sz="1050" dirty="0">
                  <a:solidFill>
                    <a:srgbClr val="24487D"/>
                  </a:solidFill>
                  <a:latin typeface="汉仪粗简黑简" panose="00020600040101010101" charset="-122"/>
                  <a:ea typeface="汉仪粗简黑简" panose="00020600040101010101" charset="-122"/>
                </a:rPr>
                <a:t>STATIC VOID </a:t>
              </a:r>
              <a:r>
                <a:rPr lang="en-US" altLang="zh-CN" sz="1050" dirty="0" err="1">
                  <a:solidFill>
                    <a:srgbClr val="24487D"/>
                  </a:solidFill>
                  <a:latin typeface="汉仪粗简黑简" panose="00020600040101010101" charset="-122"/>
                  <a:ea typeface="汉仪粗简黑简" panose="00020600040101010101" charset="-122"/>
                </a:rPr>
                <a:t>OsFaultTryFixup</a:t>
              </a:r>
              <a:r>
                <a:rPr lang="en-US" altLang="zh-CN" sz="1050" dirty="0">
                  <a:solidFill>
                    <a:srgbClr val="24487D"/>
                  </a:solidFill>
                  <a:latin typeface="汉仪粗简黑简" panose="00020600040101010101" charset="-122"/>
                  <a:ea typeface="汉仪粗简黑简" panose="00020600040101010101" charset="-122"/>
                </a:rPr>
                <a:t>(</a:t>
              </a:r>
              <a:r>
                <a:rPr lang="en-US" altLang="zh-CN" sz="1050" dirty="0" err="1">
                  <a:solidFill>
                    <a:srgbClr val="24487D"/>
                  </a:solidFill>
                  <a:latin typeface="汉仪粗简黑简" panose="00020600040101010101" charset="-122"/>
                  <a:ea typeface="汉仪粗简黑简" panose="00020600040101010101" charset="-122"/>
                </a:rPr>
                <a:t>ExcContext</a:t>
              </a:r>
              <a:r>
                <a:rPr lang="en-US" altLang="zh-CN" sz="1050" dirty="0">
                  <a:solidFill>
                    <a:srgbClr val="24487D"/>
                  </a:solidFill>
                  <a:latin typeface="汉仪粗简黑简" panose="00020600040101010101" charset="-122"/>
                  <a:ea typeface="汉仪粗简黑简" panose="00020600040101010101" charset="-122"/>
                </a:rPr>
                <a:t> *frame, VADDR_T </a:t>
              </a:r>
              <a:r>
                <a:rPr lang="en-US" altLang="zh-CN" sz="1050" dirty="0" err="1">
                  <a:solidFill>
                    <a:srgbClr val="24487D"/>
                  </a:solidFill>
                  <a:latin typeface="汉仪粗简黑简" panose="00020600040101010101" charset="-122"/>
                  <a:ea typeface="汉仪粗简黑简" panose="00020600040101010101" charset="-122"/>
                </a:rPr>
                <a:t>excVaddr</a:t>
              </a:r>
              <a:r>
                <a:rPr lang="en-US" altLang="zh-CN" sz="1050" dirty="0">
                  <a:solidFill>
                    <a:srgbClr val="24487D"/>
                  </a:solidFill>
                  <a:latin typeface="汉仪粗简黑简" panose="00020600040101010101" charset="-122"/>
                  <a:ea typeface="汉仪粗简黑简" panose="00020600040101010101" charset="-122"/>
                </a:rPr>
                <a:t>, STATUS_T *status)</a:t>
              </a:r>
              <a:endPar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grpSp>
      <p:pic>
        <p:nvPicPr>
          <p:cNvPr id="15" name="图片 14"/>
          <p:cNvPicPr>
            <a:picLocks noChangeAspect="1"/>
          </p:cNvPicPr>
          <p:nvPr/>
        </p:nvPicPr>
        <p:blipFill>
          <a:blip r:embed="rId3"/>
          <a:stretch>
            <a:fillRect/>
          </a:stretch>
        </p:blipFill>
        <p:spPr>
          <a:xfrm>
            <a:off x="94268" y="1264034"/>
            <a:ext cx="12201752" cy="5223753"/>
          </a:xfrm>
          <a:prstGeom prst="rect">
            <a:avLst/>
          </a:prstGeom>
        </p:spPr>
      </p:pic>
      <p:pic>
        <p:nvPicPr>
          <p:cNvPr id="16" name="图片 15"/>
          <p:cNvPicPr>
            <a:picLocks noChangeAspect="1"/>
          </p:cNvPicPr>
          <p:nvPr/>
        </p:nvPicPr>
        <p:blipFill>
          <a:blip r:embed="rId4"/>
          <a:stretch>
            <a:fillRect/>
          </a:stretch>
        </p:blipFill>
        <p:spPr>
          <a:xfrm>
            <a:off x="5787423" y="2188219"/>
            <a:ext cx="8916644" cy="1038370"/>
          </a:xfrm>
          <a:prstGeom prst="rect">
            <a:avLst/>
          </a:prstGeom>
          <a:effectLst>
            <a:outerShdw blurRad="50800" dist="50800" dir="5400000" algn="ctr" rotWithShape="0">
              <a:srgbClr val="000000">
                <a:alpha val="99000"/>
              </a:srgbClr>
            </a:outerShdw>
          </a:effectLst>
        </p:spPr>
      </p:pic>
      <p:pic>
        <p:nvPicPr>
          <p:cNvPr id="17" name="图片 16"/>
          <p:cNvPicPr>
            <a:picLocks noChangeAspect="1"/>
          </p:cNvPicPr>
          <p:nvPr/>
        </p:nvPicPr>
        <p:blipFill>
          <a:blip r:embed="rId5"/>
          <a:stretch>
            <a:fillRect/>
          </a:stretch>
        </p:blipFill>
        <p:spPr>
          <a:xfrm>
            <a:off x="5071368" y="3875911"/>
            <a:ext cx="5915851" cy="2314898"/>
          </a:xfrm>
          <a:prstGeom prst="rect">
            <a:avLst/>
          </a:prstGeom>
          <a:effectLst>
            <a:outerShdw blurRad="50800" dist="50800" dir="5400000" algn="ctr" rotWithShape="0">
              <a:srgbClr val="000000">
                <a:alpha val="99000"/>
              </a:srgbClr>
            </a:outerShdw>
          </a:effectLst>
        </p:spPr>
      </p:pic>
      <p:sp>
        <p:nvSpPr>
          <p:cNvPr id="3" name="文本框 2"/>
          <p:cNvSpPr txBox="1"/>
          <p:nvPr/>
        </p:nvSpPr>
        <p:spPr>
          <a:xfrm>
            <a:off x="7334053" y="1262842"/>
            <a:ext cx="1729847" cy="369332"/>
          </a:xfrm>
          <a:prstGeom prst="rect">
            <a:avLst/>
          </a:prstGeom>
          <a:noFill/>
        </p:spPr>
        <p:txBody>
          <a:bodyPr wrap="square" rtlCol="0">
            <a:spAutoFit/>
          </a:bodyPr>
          <a:lstStyle/>
          <a:p>
            <a:r>
              <a:rPr lang="en-US" altLang="zh-CN" dirty="0">
                <a:solidFill>
                  <a:srgbClr val="002060"/>
                </a:solidFill>
              </a:rPr>
              <a:t>//</a:t>
            </a:r>
            <a:r>
              <a:rPr lang="zh-CN" altLang="en-US" dirty="0">
                <a:solidFill>
                  <a:srgbClr val="002060"/>
                </a:solidFill>
              </a:rPr>
              <a:t>开启互斥锁</a:t>
            </a:r>
          </a:p>
        </p:txBody>
      </p:sp>
      <p:pic>
        <p:nvPicPr>
          <p:cNvPr id="4" name="图片 3"/>
          <p:cNvPicPr>
            <a:picLocks noChangeAspect="1"/>
          </p:cNvPicPr>
          <p:nvPr/>
        </p:nvPicPr>
        <p:blipFill>
          <a:blip r:embed="rId6"/>
          <a:stretch>
            <a:fillRect/>
          </a:stretch>
        </p:blipFill>
        <p:spPr>
          <a:xfrm>
            <a:off x="6506751" y="2047842"/>
            <a:ext cx="5380039" cy="4112016"/>
          </a:xfrm>
          <a:prstGeom prst="rect">
            <a:avLst/>
          </a:prstGeom>
        </p:spPr>
      </p:pic>
      <p:sp>
        <p:nvSpPr>
          <p:cNvPr id="10" name="文本框 9"/>
          <p:cNvSpPr txBox="1"/>
          <p:nvPr/>
        </p:nvSpPr>
        <p:spPr>
          <a:xfrm>
            <a:off x="460160" y="289299"/>
            <a:ext cx="967666" cy="369332"/>
          </a:xfrm>
          <a:prstGeom prst="rect">
            <a:avLst/>
          </a:prstGeom>
          <a:noFill/>
        </p:spPr>
        <p:txBody>
          <a:bodyPr wrap="square" rtlCol="0">
            <a:spAutoFit/>
          </a:bodyPr>
          <a:lstStyle/>
          <a:p>
            <a:r>
              <a:rPr lang="zh-CN" altLang="en-US" dirty="0"/>
              <a:t>张馨木</a:t>
            </a:r>
          </a:p>
        </p:txBody>
      </p:sp>
      <p:sp>
        <p:nvSpPr>
          <p:cNvPr id="2" name="矩形 1">
            <a:extLst>
              <a:ext uri="{FF2B5EF4-FFF2-40B4-BE49-F238E27FC236}">
                <a16:creationId xmlns:a16="http://schemas.microsoft.com/office/drawing/2014/main" id="{98258005-A7F2-4A70-8FDF-28B1D8BC18E1}"/>
              </a:ext>
            </a:extLst>
          </p:cNvPr>
          <p:cNvSpPr/>
          <p:nvPr/>
        </p:nvSpPr>
        <p:spPr>
          <a:xfrm>
            <a:off x="0" y="1538897"/>
            <a:ext cx="11802359" cy="2637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277054" y="154321"/>
            <a:ext cx="12064754" cy="1969770"/>
            <a:chOff x="1664433" y="326214"/>
            <a:chExt cx="9329777" cy="3416876"/>
          </a:xfrm>
        </p:grpSpPr>
        <p:sp>
          <p:nvSpPr>
            <p:cNvPr id="57" name="文本框 56"/>
            <p:cNvSpPr txBox="1"/>
            <p:nvPr/>
          </p:nvSpPr>
          <p:spPr>
            <a:xfrm>
              <a:off x="1664433" y="326214"/>
              <a:ext cx="9329777" cy="3416876"/>
            </a:xfrm>
            <a:prstGeom prst="rect">
              <a:avLst/>
            </a:prstGeom>
            <a:noFill/>
          </p:spPr>
          <p:txBody>
            <a:bodyPr wrap="square" rtlCol="0">
              <a:spAutoFit/>
            </a:bodyPr>
            <a:lstStyle/>
            <a:p>
              <a:pPr algn="ctr">
                <a:spcBef>
                  <a:spcPts val="2950"/>
                </a:spcBef>
                <a:defRPr/>
              </a:pPr>
              <a:r>
                <a:rPr lang="en-US" altLang="zh-CN" sz="2400" dirty="0">
                  <a:solidFill>
                    <a:srgbClr val="24487D"/>
                  </a:solidFill>
                  <a:latin typeface="汉仪粗简黑简" panose="00020600040101010101" charset="-122"/>
                  <a:ea typeface="汉仪粗简黑简" panose="00020600040101010101" charset="-122"/>
                  <a:cs typeface="+mn-ea"/>
                  <a:sym typeface="+mn-lt"/>
                </a:rPr>
                <a:t>2.5OsFaultTryFixup</a:t>
              </a:r>
            </a:p>
            <a:p>
              <a:pPr algn="ctr">
                <a:spcBef>
                  <a:spcPts val="2950"/>
                </a:spcBef>
                <a:defRPr/>
              </a:pPr>
              <a:r>
                <a:rPr lang="zh-CN" altLang="en-US" sz="2400" dirty="0">
                  <a:solidFill>
                    <a:srgbClr val="24487D"/>
                  </a:solidFill>
                  <a:latin typeface="汉仪粗简黑简" panose="00020600040101010101" charset="-122"/>
                  <a:ea typeface="汉仪粗简黑简" panose="00020600040101010101" charset="-122"/>
                  <a:cs typeface="+mn-ea"/>
                  <a:sym typeface="+mn-lt"/>
                </a:rPr>
                <a:t>缺页异常</a:t>
              </a:r>
              <a:r>
                <a:rPr lang="zh-CN" altLang="en-US" sz="2400" dirty="0">
                  <a:solidFill>
                    <a:srgbClr val="24487D"/>
                  </a:solidFill>
                  <a:latin typeface="汉仪粗简黑简" panose="00020600040101010101" charset="-122"/>
                  <a:ea typeface="汉仪粗简黑简" panose="00020600040101010101" charset="-122"/>
                  <a:cs typeface="+mn-ea"/>
                </a:rPr>
                <a:t>修复（当虚拟地址空间无效时）</a:t>
              </a:r>
              <a:r>
                <a:rPr lang="en-US" altLang="zh-CN" sz="2400" dirty="0" err="1">
                  <a:solidFill>
                    <a:srgbClr val="24487D"/>
                  </a:solidFill>
                  <a:latin typeface="汉仪粗简黑简" panose="00020600040101010101" charset="-122"/>
                  <a:ea typeface="汉仪粗简黑简" panose="00020600040101010101" charset="-122"/>
                  <a:cs typeface="+mn-ea"/>
                </a:rPr>
                <a:t>mmu</a:t>
              </a:r>
              <a:r>
                <a:rPr lang="zh-CN" altLang="en-US" sz="2400" dirty="0">
                  <a:solidFill>
                    <a:srgbClr val="24487D"/>
                  </a:solidFill>
                  <a:latin typeface="汉仪粗简黑简" panose="00020600040101010101" charset="-122"/>
                  <a:ea typeface="汉仪粗简黑简" panose="00020600040101010101" charset="-122"/>
                  <a:cs typeface="+mn-ea"/>
                </a:rPr>
                <a:t>重新建立</a:t>
              </a:r>
              <a:r>
                <a:rPr lang="en-US" altLang="zh-CN" sz="2400" dirty="0">
                  <a:solidFill>
                    <a:srgbClr val="24487D"/>
                  </a:solidFill>
                  <a:latin typeface="汉仪粗简黑简" panose="00020600040101010101" charset="-122"/>
                  <a:ea typeface="汉仪粗简黑简" panose="00020600040101010101" charset="-122"/>
                  <a:cs typeface="+mn-ea"/>
                </a:rPr>
                <a:t>VA</a:t>
              </a:r>
              <a:r>
                <a:rPr lang="zh-CN" altLang="en-US" sz="2400" dirty="0">
                  <a:solidFill>
                    <a:srgbClr val="24487D"/>
                  </a:solidFill>
                  <a:latin typeface="汉仪粗简黑简" panose="00020600040101010101" charset="-122"/>
                  <a:ea typeface="汉仪粗简黑简" panose="00020600040101010101" charset="-122"/>
                  <a:cs typeface="+mn-ea"/>
                </a:rPr>
                <a:t>和</a:t>
              </a:r>
              <a:r>
                <a:rPr lang="en-US" altLang="zh-CN" sz="2400" dirty="0">
                  <a:solidFill>
                    <a:srgbClr val="24487D"/>
                  </a:solidFill>
                  <a:latin typeface="汉仪粗简黑简" panose="00020600040101010101" charset="-122"/>
                  <a:ea typeface="汉仪粗简黑简" panose="00020600040101010101" charset="-122"/>
                  <a:cs typeface="+mn-ea"/>
                </a:rPr>
                <a:t>PA</a:t>
              </a:r>
              <a:r>
                <a:rPr lang="zh-CN" altLang="en-US" sz="2400" dirty="0">
                  <a:solidFill>
                    <a:srgbClr val="24487D"/>
                  </a:solidFill>
                  <a:latin typeface="汉仪粗简黑简" panose="00020600040101010101" charset="-122"/>
                  <a:ea typeface="汉仪粗简黑简" panose="00020600040101010101" charset="-122"/>
                  <a:cs typeface="+mn-ea"/>
                </a:rPr>
                <a:t>的映射</a:t>
              </a:r>
            </a:p>
            <a:p>
              <a:pPr lvl="0" algn="ctr">
                <a:spcBef>
                  <a:spcPts val="2950"/>
                </a:spcBef>
                <a:defRPr/>
              </a:pPr>
              <a:endParaRPr lang="zh-CN" altLang="en-US" sz="2400" dirty="0">
                <a:solidFill>
                  <a:srgbClr val="24487D"/>
                </a:solidFill>
                <a:latin typeface="汉仪粗简黑简" panose="00020600040101010101" charset="-122"/>
                <a:ea typeface="汉仪粗简黑简" panose="00020600040101010101" charset="-122"/>
                <a:cs typeface="+mn-ea"/>
                <a:sym typeface="+mn-lt"/>
              </a:endParaRPr>
            </a:p>
          </p:txBody>
        </p:sp>
        <p:sp>
          <p:nvSpPr>
            <p:cNvPr id="58" name="矩形 57"/>
            <p:cNvSpPr/>
            <p:nvPr/>
          </p:nvSpPr>
          <p:spPr>
            <a:xfrm>
              <a:off x="3236921" y="1150646"/>
              <a:ext cx="6184798" cy="272108"/>
            </a:xfrm>
            <a:prstGeom prst="rect">
              <a:avLst/>
            </a:prstGeom>
          </p:spPr>
          <p:txBody>
            <a:bodyPr wrap="square">
              <a:spAutoFit/>
            </a:bodyPr>
            <a:lstStyle/>
            <a:p>
              <a:pPr lvl="0" algn="ctr">
                <a:defRPr/>
              </a:pPr>
              <a:r>
                <a:rPr lang="en-US" altLang="zh-CN" sz="1050" dirty="0">
                  <a:solidFill>
                    <a:srgbClr val="24487D"/>
                  </a:solidFill>
                  <a:latin typeface="汉仪粗简黑简" panose="00020600040101010101" charset="-122"/>
                  <a:ea typeface="汉仪粗简黑简" panose="00020600040101010101" charset="-122"/>
                </a:rPr>
                <a:t>STATIC VOID </a:t>
              </a:r>
              <a:r>
                <a:rPr lang="en-US" altLang="zh-CN" sz="1050" dirty="0" err="1">
                  <a:solidFill>
                    <a:srgbClr val="24487D"/>
                  </a:solidFill>
                  <a:latin typeface="汉仪粗简黑简" panose="00020600040101010101" charset="-122"/>
                  <a:ea typeface="汉仪粗简黑简" panose="00020600040101010101" charset="-122"/>
                </a:rPr>
                <a:t>OsFaultTryFixup</a:t>
              </a:r>
              <a:r>
                <a:rPr lang="en-US" altLang="zh-CN" sz="1050" dirty="0">
                  <a:solidFill>
                    <a:srgbClr val="24487D"/>
                  </a:solidFill>
                  <a:latin typeface="汉仪粗简黑简" panose="00020600040101010101" charset="-122"/>
                  <a:ea typeface="汉仪粗简黑简" panose="00020600040101010101" charset="-122"/>
                </a:rPr>
                <a:t>(</a:t>
              </a:r>
              <a:r>
                <a:rPr lang="en-US" altLang="zh-CN" sz="1050" dirty="0" err="1">
                  <a:solidFill>
                    <a:srgbClr val="24487D"/>
                  </a:solidFill>
                  <a:latin typeface="汉仪粗简黑简" panose="00020600040101010101" charset="-122"/>
                  <a:ea typeface="汉仪粗简黑简" panose="00020600040101010101" charset="-122"/>
                </a:rPr>
                <a:t>ExcContext</a:t>
              </a:r>
              <a:r>
                <a:rPr lang="en-US" altLang="zh-CN" sz="1050" dirty="0">
                  <a:solidFill>
                    <a:srgbClr val="24487D"/>
                  </a:solidFill>
                  <a:latin typeface="汉仪粗简黑简" panose="00020600040101010101" charset="-122"/>
                  <a:ea typeface="汉仪粗简黑简" panose="00020600040101010101" charset="-122"/>
                </a:rPr>
                <a:t> *frame, VADDR_T </a:t>
              </a:r>
              <a:r>
                <a:rPr lang="en-US" altLang="zh-CN" sz="1050" dirty="0" err="1">
                  <a:solidFill>
                    <a:srgbClr val="24487D"/>
                  </a:solidFill>
                  <a:latin typeface="汉仪粗简黑简" panose="00020600040101010101" charset="-122"/>
                  <a:ea typeface="汉仪粗简黑简" panose="00020600040101010101" charset="-122"/>
                </a:rPr>
                <a:t>excVaddr</a:t>
              </a:r>
              <a:r>
                <a:rPr lang="en-US" altLang="zh-CN" sz="1050" dirty="0">
                  <a:solidFill>
                    <a:srgbClr val="24487D"/>
                  </a:solidFill>
                  <a:latin typeface="汉仪粗简黑简" panose="00020600040101010101" charset="-122"/>
                  <a:ea typeface="汉仪粗简黑简" panose="00020600040101010101" charset="-122"/>
                </a:rPr>
                <a:t>, STATUS_T *status)</a:t>
              </a:r>
              <a:endPar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grpSp>
      <p:pic>
        <p:nvPicPr>
          <p:cNvPr id="15" name="图片 14"/>
          <p:cNvPicPr>
            <a:picLocks noChangeAspect="1"/>
          </p:cNvPicPr>
          <p:nvPr/>
        </p:nvPicPr>
        <p:blipFill>
          <a:blip r:embed="rId3"/>
          <a:stretch>
            <a:fillRect/>
          </a:stretch>
        </p:blipFill>
        <p:spPr>
          <a:xfrm>
            <a:off x="172225" y="1471953"/>
            <a:ext cx="5780040" cy="2071120"/>
          </a:xfrm>
          <a:prstGeom prst="rect">
            <a:avLst/>
          </a:prstGeom>
        </p:spPr>
      </p:pic>
      <p:pic>
        <p:nvPicPr>
          <p:cNvPr id="16" name="图片 15"/>
          <p:cNvPicPr>
            <a:picLocks noChangeAspect="1"/>
          </p:cNvPicPr>
          <p:nvPr/>
        </p:nvPicPr>
        <p:blipFill>
          <a:blip r:embed="rId4"/>
          <a:stretch>
            <a:fillRect/>
          </a:stretch>
        </p:blipFill>
        <p:spPr>
          <a:xfrm>
            <a:off x="207360" y="4071477"/>
            <a:ext cx="5062224" cy="2593325"/>
          </a:xfrm>
          <a:prstGeom prst="rect">
            <a:avLst/>
          </a:prstGeom>
          <a:effectLst>
            <a:outerShdw blurRad="50800" dist="50800" dir="5400000" algn="ctr" rotWithShape="0">
              <a:srgbClr val="000000">
                <a:alpha val="99000"/>
              </a:srgbClr>
            </a:outerShdw>
          </a:effectLst>
        </p:spPr>
      </p:pic>
      <p:sp>
        <p:nvSpPr>
          <p:cNvPr id="17" name="文本框 16"/>
          <p:cNvSpPr txBox="1"/>
          <p:nvPr/>
        </p:nvSpPr>
        <p:spPr>
          <a:xfrm>
            <a:off x="172225" y="3762055"/>
            <a:ext cx="4161866" cy="369332"/>
          </a:xfrm>
          <a:prstGeom prst="rect">
            <a:avLst/>
          </a:prstGeom>
          <a:noFill/>
        </p:spPr>
        <p:txBody>
          <a:bodyPr wrap="square" rtlCol="0">
            <a:spAutoFit/>
          </a:bodyPr>
          <a:lstStyle/>
          <a:p>
            <a:r>
              <a:rPr lang="en-US" altLang="zh-CN" dirty="0" err="1"/>
              <a:t>ExcContext</a:t>
            </a:r>
            <a:r>
              <a:rPr lang="zh-CN" altLang="en-US" dirty="0"/>
              <a:t>结构体：</a:t>
            </a:r>
          </a:p>
        </p:txBody>
      </p:sp>
      <p:pic>
        <p:nvPicPr>
          <p:cNvPr id="18" name="图片 17"/>
          <p:cNvPicPr>
            <a:picLocks noChangeAspect="1"/>
          </p:cNvPicPr>
          <p:nvPr/>
        </p:nvPicPr>
        <p:blipFill>
          <a:blip r:embed="rId5"/>
          <a:stretch>
            <a:fillRect/>
          </a:stretch>
        </p:blipFill>
        <p:spPr>
          <a:xfrm>
            <a:off x="3758494" y="5127389"/>
            <a:ext cx="1771897" cy="695422"/>
          </a:xfrm>
          <a:prstGeom prst="rect">
            <a:avLst/>
          </a:prstGeom>
          <a:effectLst>
            <a:outerShdw blurRad="50800" dist="50800" dir="5400000" algn="ctr" rotWithShape="0">
              <a:srgbClr val="000000">
                <a:alpha val="99000"/>
              </a:srgbClr>
            </a:outerShdw>
          </a:effectLst>
        </p:spPr>
      </p:pic>
      <p:pic>
        <p:nvPicPr>
          <p:cNvPr id="19" name="图片 18"/>
          <p:cNvPicPr>
            <a:picLocks noChangeAspect="1"/>
          </p:cNvPicPr>
          <p:nvPr/>
        </p:nvPicPr>
        <p:blipFill>
          <a:blip r:embed="rId6"/>
          <a:stretch>
            <a:fillRect/>
          </a:stretch>
        </p:blipFill>
        <p:spPr>
          <a:xfrm>
            <a:off x="2189588" y="2745487"/>
            <a:ext cx="5534797" cy="381053"/>
          </a:xfrm>
          <a:prstGeom prst="rect">
            <a:avLst/>
          </a:prstGeom>
          <a:effectLst>
            <a:outerShdw blurRad="50800" dist="50800" dir="5400000" algn="ctr" rotWithShape="0">
              <a:srgbClr val="000000">
                <a:alpha val="99000"/>
              </a:srgbClr>
            </a:outerShdw>
          </a:effectLst>
        </p:spPr>
      </p:pic>
      <p:pic>
        <p:nvPicPr>
          <p:cNvPr id="20" name="图片 19"/>
          <p:cNvPicPr>
            <a:picLocks noChangeAspect="1"/>
          </p:cNvPicPr>
          <p:nvPr/>
        </p:nvPicPr>
        <p:blipFill>
          <a:blip r:embed="rId7"/>
          <a:stretch>
            <a:fillRect/>
          </a:stretch>
        </p:blipFill>
        <p:spPr>
          <a:xfrm>
            <a:off x="1427826" y="3052224"/>
            <a:ext cx="5677692" cy="533474"/>
          </a:xfrm>
          <a:prstGeom prst="rect">
            <a:avLst/>
          </a:prstGeom>
          <a:effectLst>
            <a:outerShdw blurRad="50800" dist="50800" dir="5400000" algn="ctr" rotWithShape="0">
              <a:srgbClr val="000000">
                <a:alpha val="99000"/>
              </a:srgbClr>
            </a:outerShdw>
          </a:effectLst>
        </p:spPr>
      </p:pic>
      <p:sp>
        <p:nvSpPr>
          <p:cNvPr id="12" name="文本框 11"/>
          <p:cNvSpPr txBox="1"/>
          <p:nvPr/>
        </p:nvSpPr>
        <p:spPr>
          <a:xfrm>
            <a:off x="0" y="-30345"/>
            <a:ext cx="967666" cy="369332"/>
          </a:xfrm>
          <a:prstGeom prst="rect">
            <a:avLst/>
          </a:prstGeom>
          <a:noFill/>
        </p:spPr>
        <p:txBody>
          <a:bodyPr wrap="square" rtlCol="0">
            <a:spAutoFit/>
          </a:bodyPr>
          <a:lstStyle/>
          <a:p>
            <a:r>
              <a:rPr lang="zh-CN" altLang="en-US" dirty="0"/>
              <a:t>张馨木</a:t>
            </a:r>
          </a:p>
        </p:txBody>
      </p:sp>
      <p:pic>
        <p:nvPicPr>
          <p:cNvPr id="7" name="图片 6">
            <a:extLst>
              <a:ext uri="{FF2B5EF4-FFF2-40B4-BE49-F238E27FC236}">
                <a16:creationId xmlns:a16="http://schemas.microsoft.com/office/drawing/2014/main" id="{004C8DE1-90B2-422D-A1DC-9330EB108E17}"/>
              </a:ext>
            </a:extLst>
          </p:cNvPr>
          <p:cNvPicPr>
            <a:picLocks noChangeAspect="1"/>
          </p:cNvPicPr>
          <p:nvPr/>
        </p:nvPicPr>
        <p:blipFill>
          <a:blip r:embed="rId8"/>
          <a:stretch>
            <a:fillRect/>
          </a:stretch>
        </p:blipFill>
        <p:spPr>
          <a:xfrm>
            <a:off x="4082389" y="1987827"/>
            <a:ext cx="2896004" cy="514422"/>
          </a:xfrm>
          <a:prstGeom prst="rect">
            <a:avLst/>
          </a:prstGeom>
          <a:effectLst>
            <a:outerShdw blurRad="50800" dist="50800" dir="5400000" algn="ctr" rotWithShape="0">
              <a:srgbClr val="000000">
                <a:alpha val="99000"/>
              </a:srgbClr>
            </a:outerShdw>
          </a:effectLst>
        </p:spPr>
      </p:pic>
      <p:pic>
        <p:nvPicPr>
          <p:cNvPr id="3" name="图片 2">
            <a:hlinkClick r:id="rId9"/>
            <a:extLst>
              <a:ext uri="{FF2B5EF4-FFF2-40B4-BE49-F238E27FC236}">
                <a16:creationId xmlns:a16="http://schemas.microsoft.com/office/drawing/2014/main" id="{AD3ED67E-8697-4756-A2F1-E9F809A845E6}"/>
              </a:ext>
            </a:extLst>
          </p:cNvPr>
          <p:cNvPicPr>
            <a:picLocks noChangeAspect="1"/>
          </p:cNvPicPr>
          <p:nvPr/>
        </p:nvPicPr>
        <p:blipFill>
          <a:blip r:embed="rId10"/>
          <a:stretch>
            <a:fillRect/>
          </a:stretch>
        </p:blipFill>
        <p:spPr>
          <a:xfrm>
            <a:off x="6593137" y="1510533"/>
            <a:ext cx="3269292" cy="999577"/>
          </a:xfrm>
          <a:prstGeom prst="rect">
            <a:avLst/>
          </a:prstGeom>
          <a:effectLst>
            <a:outerShdw blurRad="50800" dist="50800" dir="5400000" algn="ctr" rotWithShape="0">
              <a:srgbClr val="000000">
                <a:alpha val="99000"/>
              </a:srgbClr>
            </a:outerShdw>
          </a:effectLst>
        </p:spPr>
      </p:pic>
      <p:pic>
        <p:nvPicPr>
          <p:cNvPr id="21" name="图片 20"/>
          <p:cNvPicPr>
            <a:picLocks noChangeAspect="1"/>
          </p:cNvPicPr>
          <p:nvPr/>
        </p:nvPicPr>
        <p:blipFill>
          <a:blip r:embed="rId11"/>
          <a:stretch>
            <a:fillRect/>
          </a:stretch>
        </p:blipFill>
        <p:spPr>
          <a:xfrm>
            <a:off x="8227783" y="2595749"/>
            <a:ext cx="2727262" cy="3931138"/>
          </a:xfrm>
          <a:prstGeom prst="rect">
            <a:avLst/>
          </a:prstGeom>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932180" y="2499360"/>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1520190" y="4836795"/>
            <a:ext cx="400685" cy="397510"/>
          </a:xfrm>
          <a:prstGeom prst="rect">
            <a:avLst/>
          </a:prstGeom>
        </p:spPr>
      </p:pic>
      <p:sp>
        <p:nvSpPr>
          <p:cNvPr id="20" name="文本框 19"/>
          <p:cNvSpPr txBox="1"/>
          <p:nvPr/>
        </p:nvSpPr>
        <p:spPr>
          <a:xfrm>
            <a:off x="4914265" y="2461895"/>
            <a:ext cx="5675630" cy="829945"/>
          </a:xfrm>
          <a:prstGeom prst="rect">
            <a:avLst/>
          </a:prstGeom>
          <a:noFill/>
        </p:spPr>
        <p:txBody>
          <a:bodyPr wrap="square" rtlCol="0">
            <a:spAutoFit/>
          </a:bodyPr>
          <a:lstStyle/>
          <a:p>
            <a:pPr lvl="0">
              <a:defRPr/>
            </a:pPr>
            <a:r>
              <a:rPr lang="zh-CN" altLang="en-US" sz="4800" b="1" kern="0" dirty="0">
                <a:solidFill>
                  <a:srgbClr val="24487D"/>
                </a:solidFill>
                <a:latin typeface="汉仪粗简黑简" panose="00020600040101010101" charset="-122"/>
                <a:ea typeface="汉仪粗简黑简" panose="00020600040101010101" charset="-122"/>
                <a:sym typeface="Arial" panose="020B0604020202020204" pitchFamily="34" charset="0"/>
              </a:rPr>
              <a:t>文件页的具体处理</a:t>
            </a:r>
            <a:endParaRPr lang="zh-CN" altLang="en-US" sz="4800" b="1" dirty="0">
              <a:solidFill>
                <a:srgbClr val="1E3863"/>
              </a:solidFill>
              <a:latin typeface="汉仪粗简黑简" panose="00020600040101010101" charset="-122"/>
              <a:ea typeface="汉仪粗简黑简" panose="00020600040101010101" charset="-122"/>
            </a:endParaRPr>
          </a:p>
        </p:txBody>
      </p:sp>
      <p:grpSp>
        <p:nvGrpSpPr>
          <p:cNvPr id="2" name="组合 1"/>
          <p:cNvGrpSpPr/>
          <p:nvPr/>
        </p:nvGrpSpPr>
        <p:grpSpPr>
          <a:xfrm>
            <a:off x="2051685" y="2009775"/>
            <a:ext cx="2747010" cy="2767965"/>
            <a:chOff x="2127" y="3222"/>
            <a:chExt cx="4326" cy="4359"/>
          </a:xfrm>
        </p:grpSpPr>
        <p:pic>
          <p:nvPicPr>
            <p:cNvPr id="5" name="图片 4" descr="QQ图片20220106181402"/>
            <p:cNvPicPr>
              <a:picLocks noChangeAspect="1"/>
            </p:cNvPicPr>
            <p:nvPr/>
          </p:nvPicPr>
          <p:blipFill>
            <a:blip r:embed="rId2"/>
            <a:srcRect l="74417" t="6019" r="10990" b="68250"/>
            <a:stretch>
              <a:fillRect/>
            </a:stretch>
          </p:blipFill>
          <p:spPr>
            <a:xfrm rot="5700000">
              <a:off x="2110" y="3238"/>
              <a:ext cx="4359" cy="4326"/>
            </a:xfrm>
            <a:prstGeom prst="rect">
              <a:avLst/>
            </a:prstGeom>
          </p:spPr>
        </p:pic>
        <p:sp>
          <p:nvSpPr>
            <p:cNvPr id="22" name="文本框 21"/>
            <p:cNvSpPr txBox="1"/>
            <p:nvPr/>
          </p:nvSpPr>
          <p:spPr>
            <a:xfrm>
              <a:off x="2692" y="3992"/>
              <a:ext cx="3049" cy="2931"/>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rPr>
                <a:t>04</a:t>
              </a:r>
            </a:p>
          </p:txBody>
        </p:sp>
      </p:grpSp>
      <p:sp>
        <p:nvSpPr>
          <p:cNvPr id="8" name="文本框 7">
            <a:extLst>
              <a:ext uri="{FF2B5EF4-FFF2-40B4-BE49-F238E27FC236}">
                <a16:creationId xmlns:a16="http://schemas.microsoft.com/office/drawing/2014/main" id="{CF43B06B-B497-4888-92EB-5A40C3BA6A99}"/>
              </a:ext>
            </a:extLst>
          </p:cNvPr>
          <p:cNvSpPr txBox="1"/>
          <p:nvPr/>
        </p:nvSpPr>
        <p:spPr>
          <a:xfrm>
            <a:off x="5062809" y="3533288"/>
            <a:ext cx="5315187" cy="738664"/>
          </a:xfrm>
          <a:prstGeom prst="rect">
            <a:avLst/>
          </a:prstGeom>
          <a:noFill/>
        </p:spPr>
        <p:txBody>
          <a:bodyPr wrap="square" rtlCol="0">
            <a:spAutoFit/>
          </a:bodyPr>
          <a:lstStyle/>
          <a:p>
            <a:r>
              <a:rPr lang="en-US" altLang="zh-CN" sz="2800" kern="0" dirty="0" err="1">
                <a:solidFill>
                  <a:srgbClr val="24487D"/>
                </a:solidFill>
                <a:latin typeface="汉仪粗简黑简" panose="00020600040101010101" charset="-122"/>
                <a:ea typeface="汉仪粗简黑简" panose="00020600040101010101" charset="-122"/>
              </a:rPr>
              <a:t>OsVmmFileFault</a:t>
            </a:r>
            <a:endParaRPr lang="en-US" altLang="zh-CN" sz="2800" kern="0" dirty="0">
              <a:solidFill>
                <a:srgbClr val="24487D"/>
              </a:solidFill>
              <a:latin typeface="汉仪粗简黑简" panose="00020600040101010101" charset="-122"/>
              <a:ea typeface="汉仪粗简黑简" panose="00020600040101010101" charset="-122"/>
            </a:endParaRPr>
          </a:p>
          <a:p>
            <a:endParaRPr lang="zh-CN" altLang="en-US" sz="1400" dirty="0"/>
          </a:p>
        </p:txBody>
      </p:sp>
    </p:spTree>
    <p:extLst>
      <p:ext uri="{BB962C8B-B14F-4D97-AF65-F5344CB8AC3E}">
        <p14:creationId xmlns:p14="http://schemas.microsoft.com/office/powerpoint/2010/main" val="206075648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Freeform 13"/>
          <p:cNvSpPr>
            <a:spLocks noEditPoints="1"/>
          </p:cNvSpPr>
          <p:nvPr/>
        </p:nvSpPr>
        <p:spPr bwMode="auto">
          <a:xfrm>
            <a:off x="680672" y="4522497"/>
            <a:ext cx="415787" cy="415787"/>
          </a:xfrm>
          <a:custGeom>
            <a:avLst/>
            <a:gdLst>
              <a:gd name="T0" fmla="*/ 19 w 88"/>
              <a:gd name="T1" fmla="*/ 59 h 88"/>
              <a:gd name="T2" fmla="*/ 0 w 88"/>
              <a:gd name="T3" fmla="*/ 88 h 88"/>
              <a:gd name="T4" fmla="*/ 29 w 88"/>
              <a:gd name="T5" fmla="*/ 69 h 88"/>
              <a:gd name="T6" fmla="*/ 23 w 88"/>
              <a:gd name="T7" fmla="*/ 64 h 88"/>
              <a:gd name="T8" fmla="*/ 19 w 88"/>
              <a:gd name="T9" fmla="*/ 59 h 88"/>
              <a:gd name="T10" fmla="*/ 76 w 88"/>
              <a:gd name="T11" fmla="*/ 12 h 88"/>
              <a:gd name="T12" fmla="*/ 55 w 88"/>
              <a:gd name="T13" fmla="*/ 3 h 88"/>
              <a:gd name="T14" fmla="*/ 53 w 88"/>
              <a:gd name="T15" fmla="*/ 8 h 88"/>
              <a:gd name="T16" fmla="*/ 52 w 88"/>
              <a:gd name="T17" fmla="*/ 13 h 88"/>
              <a:gd name="T18" fmla="*/ 38 w 88"/>
              <a:gd name="T19" fmla="*/ 27 h 88"/>
              <a:gd name="T20" fmla="*/ 27 w 88"/>
              <a:gd name="T21" fmla="*/ 28 h 88"/>
              <a:gd name="T22" fmla="*/ 16 w 88"/>
              <a:gd name="T23" fmla="*/ 30 h 88"/>
              <a:gd name="T24" fmla="*/ 28 w 88"/>
              <a:gd name="T25" fmla="*/ 60 h 88"/>
              <a:gd name="T26" fmla="*/ 58 w 88"/>
              <a:gd name="T27" fmla="*/ 71 h 88"/>
              <a:gd name="T28" fmla="*/ 60 w 88"/>
              <a:gd name="T29" fmla="*/ 62 h 88"/>
              <a:gd name="T30" fmla="*/ 60 w 88"/>
              <a:gd name="T31" fmla="*/ 62 h 88"/>
              <a:gd name="T32" fmla="*/ 61 w 88"/>
              <a:gd name="T33" fmla="*/ 49 h 88"/>
              <a:gd name="T34" fmla="*/ 74 w 88"/>
              <a:gd name="T35" fmla="*/ 36 h 88"/>
              <a:gd name="T36" fmla="*/ 80 w 88"/>
              <a:gd name="T37" fmla="*/ 35 h 88"/>
              <a:gd name="T38" fmla="*/ 85 w 88"/>
              <a:gd name="T39" fmla="*/ 33 h 88"/>
              <a:gd name="T40" fmla="*/ 76 w 88"/>
              <a:gd name="T41"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88">
                <a:moveTo>
                  <a:pt x="19" y="59"/>
                </a:moveTo>
                <a:cubicBezTo>
                  <a:pt x="0" y="88"/>
                  <a:pt x="0" y="88"/>
                  <a:pt x="0" y="88"/>
                </a:cubicBezTo>
                <a:cubicBezTo>
                  <a:pt x="29" y="69"/>
                  <a:pt x="29" y="69"/>
                  <a:pt x="29" y="69"/>
                </a:cubicBezTo>
                <a:cubicBezTo>
                  <a:pt x="27" y="67"/>
                  <a:pt x="25" y="66"/>
                  <a:pt x="23" y="64"/>
                </a:cubicBezTo>
                <a:cubicBezTo>
                  <a:pt x="22" y="62"/>
                  <a:pt x="20" y="61"/>
                  <a:pt x="19" y="59"/>
                </a:cubicBezTo>
                <a:close/>
                <a:moveTo>
                  <a:pt x="76" y="12"/>
                </a:moveTo>
                <a:cubicBezTo>
                  <a:pt x="68" y="3"/>
                  <a:pt x="58" y="0"/>
                  <a:pt x="55" y="3"/>
                </a:cubicBezTo>
                <a:cubicBezTo>
                  <a:pt x="53" y="4"/>
                  <a:pt x="53" y="6"/>
                  <a:pt x="53" y="8"/>
                </a:cubicBezTo>
                <a:cubicBezTo>
                  <a:pt x="53" y="10"/>
                  <a:pt x="53" y="11"/>
                  <a:pt x="52" y="13"/>
                </a:cubicBezTo>
                <a:cubicBezTo>
                  <a:pt x="38" y="27"/>
                  <a:pt x="38" y="27"/>
                  <a:pt x="38" y="27"/>
                </a:cubicBezTo>
                <a:cubicBezTo>
                  <a:pt x="34" y="28"/>
                  <a:pt x="30" y="29"/>
                  <a:pt x="27" y="28"/>
                </a:cubicBezTo>
                <a:cubicBezTo>
                  <a:pt x="22" y="27"/>
                  <a:pt x="18" y="27"/>
                  <a:pt x="16" y="30"/>
                </a:cubicBezTo>
                <a:cubicBezTo>
                  <a:pt x="11" y="35"/>
                  <a:pt x="16" y="48"/>
                  <a:pt x="28" y="60"/>
                </a:cubicBezTo>
                <a:cubicBezTo>
                  <a:pt x="39" y="72"/>
                  <a:pt x="53" y="77"/>
                  <a:pt x="58" y="71"/>
                </a:cubicBezTo>
                <a:cubicBezTo>
                  <a:pt x="60" y="69"/>
                  <a:pt x="60" y="66"/>
                  <a:pt x="60" y="62"/>
                </a:cubicBezTo>
                <a:cubicBezTo>
                  <a:pt x="60" y="62"/>
                  <a:pt x="60" y="62"/>
                  <a:pt x="60" y="62"/>
                </a:cubicBezTo>
                <a:cubicBezTo>
                  <a:pt x="60" y="62"/>
                  <a:pt x="59" y="56"/>
                  <a:pt x="61" y="49"/>
                </a:cubicBezTo>
                <a:cubicBezTo>
                  <a:pt x="74" y="36"/>
                  <a:pt x="74" y="36"/>
                  <a:pt x="74" y="36"/>
                </a:cubicBezTo>
                <a:cubicBezTo>
                  <a:pt x="76" y="35"/>
                  <a:pt x="78" y="35"/>
                  <a:pt x="80" y="35"/>
                </a:cubicBezTo>
                <a:cubicBezTo>
                  <a:pt x="82" y="35"/>
                  <a:pt x="83" y="35"/>
                  <a:pt x="85" y="33"/>
                </a:cubicBezTo>
                <a:cubicBezTo>
                  <a:pt x="88" y="30"/>
                  <a:pt x="85" y="20"/>
                  <a:pt x="76" y="1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 name="文本框 1"/>
          <p:cNvSpPr txBox="1"/>
          <p:nvPr/>
        </p:nvSpPr>
        <p:spPr>
          <a:xfrm>
            <a:off x="1989646" y="2584477"/>
            <a:ext cx="8432165" cy="1938020"/>
          </a:xfrm>
          <a:prstGeom prst="rect">
            <a:avLst/>
          </a:prstGeom>
          <a:noFill/>
        </p:spPr>
        <p:txBody>
          <a:bodyPr wrap="square" rtlCol="0" anchor="t">
            <a:spAutoFit/>
          </a:bodyPr>
          <a:lstStyle/>
          <a:p>
            <a:r>
              <a:rPr lang="zh-CN" altLang="en-US" sz="2000" spc="30" noProof="0" dirty="0">
                <a:ln>
                  <a:noFill/>
                </a:ln>
                <a:solidFill>
                  <a:srgbClr val="24487D"/>
                </a:solidFill>
                <a:effectLst/>
                <a:uLnTx/>
                <a:uFillTx/>
                <a:latin typeface="汉仪粗简黑简" panose="00020600040101010101" charset="-122"/>
                <a:ea typeface="汉仪粗简黑简" panose="00020600040101010101" charset="-122"/>
                <a:cs typeface="+mn-ea"/>
              </a:rPr>
              <a:t>页高速缓存(cache)是LiteOs内核实现磁盘缓存。磁盘高速缓存是一种软件机制，它允许系统把通常存放在磁盘上的一些数据保留在 RAM 中，以便对那些数据的进一步访问不用再访问磁盘而能尽快得到满足。它主要用来减少对磁盘I/O操作。是通过把磁盘中的数据缓存到物理内存中，把对磁盘的访问变为对物理内存的访问。</a:t>
            </a:r>
          </a:p>
          <a:p>
            <a:endParaRPr lang="zh-CN" altLang="en-US" sz="2000" spc="30" noProof="0" dirty="0">
              <a:ln>
                <a:noFill/>
              </a:ln>
              <a:solidFill>
                <a:srgbClr val="24487D"/>
              </a:solidFill>
              <a:effectLst/>
              <a:uLnTx/>
              <a:uFillTx/>
              <a:latin typeface="汉仪粗简黑简" panose="00020600040101010101" charset="-122"/>
              <a:ea typeface="汉仪粗简黑简" panose="00020600040101010101" charset="-122"/>
              <a:cs typeface="+mn-ea"/>
            </a:endParaRPr>
          </a:p>
        </p:txBody>
      </p:sp>
      <p:sp>
        <p:nvSpPr>
          <p:cNvPr id="3" name="文本框 2"/>
          <p:cNvSpPr txBox="1"/>
          <p:nvPr/>
        </p:nvSpPr>
        <p:spPr>
          <a:xfrm>
            <a:off x="4386771" y="1904392"/>
            <a:ext cx="3638550"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Page Cache</a:t>
            </a:r>
          </a:p>
        </p:txBody>
      </p:sp>
      <p:sp>
        <p:nvSpPr>
          <p:cNvPr id="4" name="文本框 3"/>
          <p:cNvSpPr txBox="1"/>
          <p:nvPr/>
        </p:nvSpPr>
        <p:spPr>
          <a:xfrm>
            <a:off x="0" y="48021"/>
            <a:ext cx="2592280" cy="369332"/>
          </a:xfrm>
          <a:prstGeom prst="rect">
            <a:avLst/>
          </a:prstGeom>
          <a:noFill/>
        </p:spPr>
        <p:txBody>
          <a:bodyPr wrap="square" rtlCol="0">
            <a:spAutoFit/>
          </a:bodyPr>
          <a:lstStyle/>
          <a:p>
            <a:r>
              <a:rPr lang="zh-CN" altLang="en-US" dirty="0"/>
              <a:t>赵可骞 蔡思盈</a:t>
            </a:r>
          </a:p>
        </p:txBody>
      </p:sp>
    </p:spTree>
    <p:extLst>
      <p:ext uri="{BB962C8B-B14F-4D97-AF65-F5344CB8AC3E}">
        <p14:creationId xmlns:p14="http://schemas.microsoft.com/office/powerpoint/2010/main" val="22634949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组合 55"/>
          <p:cNvGrpSpPr/>
          <p:nvPr/>
        </p:nvGrpSpPr>
        <p:grpSpPr>
          <a:xfrm>
            <a:off x="4090670" y="702309"/>
            <a:ext cx="5381804" cy="830997"/>
            <a:chOff x="4296280" y="501924"/>
            <a:chExt cx="3968144" cy="890534"/>
          </a:xfrm>
        </p:grpSpPr>
        <p:sp>
          <p:nvSpPr>
            <p:cNvPr id="57" name="文本框 56"/>
            <p:cNvSpPr txBox="1"/>
            <p:nvPr/>
          </p:nvSpPr>
          <p:spPr>
            <a:xfrm>
              <a:off x="4956913" y="501924"/>
              <a:ext cx="2646878" cy="8905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err="1">
                  <a:solidFill>
                    <a:srgbClr val="24487D"/>
                  </a:solidFill>
                  <a:latin typeface="汉仪粗简黑简" panose="00020600040101010101" charset="-122"/>
                  <a:ea typeface="汉仪粗简黑简" panose="00020600040101010101" charset="-122"/>
                  <a:cs typeface="+mn-ea"/>
                  <a:sym typeface="+mn-lt"/>
                </a:rPr>
                <a:t>Los_vm_filemap.c</a:t>
              </a:r>
              <a:endPar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58" name="矩形 57"/>
            <p:cNvSpPr/>
            <p:nvPr/>
          </p:nvSpPr>
          <p:spPr>
            <a:xfrm>
              <a:off x="4296280" y="908769"/>
              <a:ext cx="3968144" cy="27083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Functions</a:t>
              </a:r>
            </a:p>
          </p:txBody>
        </p:sp>
      </p:grpSp>
      <p:sp>
        <p:nvSpPr>
          <p:cNvPr id="2" name="矩形: 圆角 1"/>
          <p:cNvSpPr/>
          <p:nvPr/>
        </p:nvSpPr>
        <p:spPr>
          <a:xfrm>
            <a:off x="1008597" y="2564748"/>
            <a:ext cx="10922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 name="矩形: 圆角 2"/>
          <p:cNvSpPr/>
          <p:nvPr/>
        </p:nvSpPr>
        <p:spPr>
          <a:xfrm>
            <a:off x="2291080" y="2566087"/>
            <a:ext cx="254762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4" name="矩形: 圆角 3"/>
          <p:cNvSpPr/>
          <p:nvPr/>
        </p:nvSpPr>
        <p:spPr>
          <a:xfrm>
            <a:off x="1008597" y="3314408"/>
            <a:ext cx="10922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5" name="矩形: 圆角 4"/>
          <p:cNvSpPr/>
          <p:nvPr/>
        </p:nvSpPr>
        <p:spPr>
          <a:xfrm>
            <a:off x="2291080" y="3314117"/>
            <a:ext cx="2546985"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6" name="矩形: 圆角 5"/>
          <p:cNvSpPr/>
          <p:nvPr/>
        </p:nvSpPr>
        <p:spPr>
          <a:xfrm>
            <a:off x="1001811" y="4062798"/>
            <a:ext cx="10922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8" name="矩形: 圆角 7"/>
          <p:cNvSpPr/>
          <p:nvPr/>
        </p:nvSpPr>
        <p:spPr>
          <a:xfrm>
            <a:off x="1001811" y="1791854"/>
            <a:ext cx="109220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9" name="矩形: 圆角 8"/>
          <p:cNvSpPr/>
          <p:nvPr/>
        </p:nvSpPr>
        <p:spPr>
          <a:xfrm>
            <a:off x="5302250" y="1805054"/>
            <a:ext cx="2316480"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OsVmmFileFault</a:t>
            </a:r>
          </a:p>
        </p:txBody>
      </p:sp>
      <p:sp>
        <p:nvSpPr>
          <p:cNvPr id="10" name="文本框1"/>
          <p:cNvSpPr txBox="1"/>
          <p:nvPr/>
        </p:nvSpPr>
        <p:spPr>
          <a:xfrm>
            <a:off x="1295650" y="2711552"/>
            <a:ext cx="51809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rgbClr val="24487D"/>
                </a:solidFill>
                <a:latin typeface="汉仪粗简黑简" panose="00020600040101010101" charset="-122"/>
                <a:ea typeface="汉仪粗简黑简" panose="00020600040101010101" charset="-122"/>
              </a:rPr>
              <a:t>3.1</a:t>
            </a:r>
            <a:endParaRPr kumimoji="0" lang="en-US" altLang="zh-CN" sz="1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11" name="文本框1"/>
          <p:cNvSpPr txBox="1"/>
          <p:nvPr/>
        </p:nvSpPr>
        <p:spPr>
          <a:xfrm>
            <a:off x="1295650" y="3459942"/>
            <a:ext cx="51809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汉仪粗简黑简" panose="00020600040101010101" charset="-122"/>
                <a:ea typeface="汉仪粗简黑简" panose="00020600040101010101" charset="-122"/>
              </a:rPr>
              <a:t>3.2</a:t>
            </a:r>
            <a:endParaRPr kumimoji="0" lang="en-US" altLang="zh-CN" sz="1800" b="1"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12" name="文本框1"/>
          <p:cNvSpPr txBox="1"/>
          <p:nvPr/>
        </p:nvSpPr>
        <p:spPr>
          <a:xfrm>
            <a:off x="1288864" y="4208967"/>
            <a:ext cx="51809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srgbClr val="24487D"/>
                </a:solidFill>
                <a:latin typeface="汉仪粗简黑简" panose="00020600040101010101" charset="-122"/>
                <a:ea typeface="汉仪粗简黑简" panose="00020600040101010101" charset="-122"/>
              </a:rPr>
              <a:t>3.3</a:t>
            </a:r>
            <a:endParaRPr kumimoji="0" lang="en-US" altLang="zh-CN" sz="18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13" name="文本框1"/>
          <p:cNvSpPr txBox="1"/>
          <p:nvPr/>
        </p:nvSpPr>
        <p:spPr>
          <a:xfrm>
            <a:off x="1388250" y="1938658"/>
            <a:ext cx="31931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3</a:t>
            </a:r>
          </a:p>
        </p:txBody>
      </p:sp>
      <p:sp>
        <p:nvSpPr>
          <p:cNvPr id="14" name="文本框2"/>
          <p:cNvSpPr/>
          <p:nvPr/>
        </p:nvSpPr>
        <p:spPr>
          <a:xfrm>
            <a:off x="2933700" y="2628952"/>
            <a:ext cx="1128395" cy="506730"/>
          </a:xfrm>
          <a:prstGeom prst="rect">
            <a:avLst/>
          </a:prstGeom>
        </p:spPr>
        <p:txBody>
          <a:bodyPr wrap="square">
            <a:spAutoFit/>
          </a:bodyPr>
          <a:lstStyle/>
          <a:p>
            <a:pPr lvl="0">
              <a:lnSpc>
                <a:spcPct val="150000"/>
              </a:lnSpc>
              <a:spcBef>
                <a:spcPts val="2950"/>
              </a:spcBef>
              <a:defRPr/>
            </a:pPr>
            <a:r>
              <a:rPr lang="en-US" altLang="zh-CN" dirty="0" err="1">
                <a:solidFill>
                  <a:srgbClr val="24487D"/>
                </a:solidFill>
                <a:latin typeface="汉仪粗简黑简" panose="00020600040101010101" charset="-122"/>
                <a:ea typeface="汉仪粗简黑简" panose="00020600040101010101" charset="-122"/>
                <a:cs typeface="+mn-ea"/>
                <a:sym typeface="+mn-lt"/>
              </a:rPr>
              <a:t>标记脏页</a:t>
            </a:r>
          </a:p>
        </p:txBody>
      </p:sp>
      <p:sp>
        <p:nvSpPr>
          <p:cNvPr id="15" name="文本框2"/>
          <p:cNvSpPr/>
          <p:nvPr/>
        </p:nvSpPr>
        <p:spPr>
          <a:xfrm>
            <a:off x="2395855" y="3357932"/>
            <a:ext cx="2631440" cy="591820"/>
          </a:xfrm>
          <a:prstGeom prst="rect">
            <a:avLst/>
          </a:prstGeom>
        </p:spPr>
        <p:txBody>
          <a:bodyPr wrap="square">
            <a:noAutofit/>
          </a:bodyPr>
          <a:lstStyle/>
          <a:p>
            <a:pPr lvl="0">
              <a:lnSpc>
                <a:spcPct val="150000"/>
              </a:lnSpc>
              <a:spcBef>
                <a:spcPts val="2950"/>
              </a:spcBef>
              <a:defRPr/>
            </a:pPr>
            <a:r>
              <a:rPr lang="en-US" altLang="zh-CN" dirty="0" err="1">
                <a:solidFill>
                  <a:prstClr val="white"/>
                </a:solidFill>
                <a:latin typeface="汉仪粗简黑简" panose="00020600040101010101" charset="-122"/>
                <a:ea typeface="汉仪粗简黑简" panose="00020600040101010101" charset="-122"/>
                <a:cs typeface="+mn-ea"/>
                <a:sym typeface="+mn-lt"/>
              </a:rPr>
              <a:t>冲洗脏页</a:t>
            </a:r>
            <a:r>
              <a:rPr lang="zh-CN" altLang="en-US" dirty="0" err="1">
                <a:solidFill>
                  <a:prstClr val="white"/>
                </a:solidFill>
                <a:latin typeface="汉仪粗简黑简" panose="00020600040101010101" charset="-122"/>
                <a:ea typeface="汉仪粗简黑简" panose="00020600040101010101" charset="-122"/>
                <a:cs typeface="+mn-ea"/>
                <a:sym typeface="+mn-lt"/>
              </a:rPr>
              <a:t>，回写磁盘</a:t>
            </a:r>
            <a:endParaRPr kumimoji="0" lang="zh-CN" altLang="en-US"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endParaRPr>
          </a:p>
        </p:txBody>
      </p:sp>
      <p:sp>
        <p:nvSpPr>
          <p:cNvPr id="19" name="矩形: 圆角 2"/>
          <p:cNvSpPr/>
          <p:nvPr/>
        </p:nvSpPr>
        <p:spPr>
          <a:xfrm>
            <a:off x="5308600" y="2575612"/>
            <a:ext cx="231013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20" name="文本框2"/>
          <p:cNvSpPr/>
          <p:nvPr/>
        </p:nvSpPr>
        <p:spPr>
          <a:xfrm>
            <a:off x="5407660" y="2616887"/>
            <a:ext cx="2233930" cy="506730"/>
          </a:xfrm>
          <a:prstGeom prst="rect">
            <a:avLst/>
          </a:prstGeom>
        </p:spPr>
        <p:txBody>
          <a:bodyPr wrap="square">
            <a:spAutoFit/>
          </a:bodyPr>
          <a:lstStyle/>
          <a:p>
            <a:pPr lvl="0">
              <a:lnSpc>
                <a:spcPct val="150000"/>
              </a:lnSpc>
              <a:spcBef>
                <a:spcPts val="2950"/>
              </a:spcBef>
              <a:defRPr/>
            </a:pPr>
            <a:r>
              <a:rPr lang="en-US" altLang="zh-CN" dirty="0" err="1">
                <a:solidFill>
                  <a:srgbClr val="24487D"/>
                </a:solidFill>
                <a:latin typeface="汉仪粗简黑简" panose="00020600040101010101" charset="-122"/>
                <a:ea typeface="汉仪粗简黑简" panose="00020600040101010101" charset="-122"/>
                <a:cs typeface="+mn-ea"/>
                <a:sym typeface="+mn-lt"/>
              </a:rPr>
              <a:t>OsMarkPageDirty</a:t>
            </a:r>
          </a:p>
        </p:txBody>
      </p:sp>
      <p:sp>
        <p:nvSpPr>
          <p:cNvPr id="18" name="矩形: 圆角 4"/>
          <p:cNvSpPr/>
          <p:nvPr/>
        </p:nvSpPr>
        <p:spPr>
          <a:xfrm>
            <a:off x="5308600" y="3312212"/>
            <a:ext cx="2320925"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rPr>
              <a:t>OsFlushDirtyPage</a:t>
            </a:r>
          </a:p>
        </p:txBody>
      </p:sp>
      <p:sp>
        <p:nvSpPr>
          <p:cNvPr id="22" name="矩形: 圆角 2"/>
          <p:cNvSpPr/>
          <p:nvPr/>
        </p:nvSpPr>
        <p:spPr>
          <a:xfrm>
            <a:off x="2313940" y="4097707"/>
            <a:ext cx="2524125"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23" name="矩形: 圆角 2"/>
          <p:cNvSpPr/>
          <p:nvPr/>
        </p:nvSpPr>
        <p:spPr>
          <a:xfrm>
            <a:off x="5320030" y="4090722"/>
            <a:ext cx="2298700" cy="660400"/>
          </a:xfrm>
          <a:prstGeom prst="roundRect">
            <a:avLst/>
          </a:prstGeom>
          <a:noFill/>
          <a:ln w="12700">
            <a:solidFill>
              <a:srgbClr val="24487D"/>
            </a:solid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24" name="文本框2"/>
          <p:cNvSpPr/>
          <p:nvPr/>
        </p:nvSpPr>
        <p:spPr>
          <a:xfrm>
            <a:off x="2442210" y="4177717"/>
            <a:ext cx="2396490" cy="506730"/>
          </a:xfrm>
          <a:prstGeom prst="rect">
            <a:avLst/>
          </a:prstGeom>
        </p:spPr>
        <p:txBody>
          <a:bodyPr wrap="square">
            <a:spAutoFit/>
          </a:bodyPr>
          <a:lstStyle/>
          <a:p>
            <a:pPr lvl="0">
              <a:lnSpc>
                <a:spcPct val="150000"/>
              </a:lnSpc>
              <a:spcBef>
                <a:spcPts val="2950"/>
              </a:spcBef>
              <a:defRPr/>
            </a:pPr>
            <a:r>
              <a:rPr lang="zh-CN" altLang="en-US" dirty="0" err="1">
                <a:solidFill>
                  <a:srgbClr val="24487D"/>
                </a:solidFill>
                <a:latin typeface="汉仪粗简黑简" panose="00020600040101010101" charset="-122"/>
                <a:ea typeface="汉仪粗简黑简" panose="00020600040101010101" charset="-122"/>
                <a:cs typeface="+mn-ea"/>
                <a:sym typeface="+mn-lt"/>
              </a:rPr>
              <a:t>释放页、删除映射</a:t>
            </a:r>
          </a:p>
        </p:txBody>
      </p:sp>
      <p:sp>
        <p:nvSpPr>
          <p:cNvPr id="28" name="文本框2"/>
          <p:cNvSpPr/>
          <p:nvPr/>
        </p:nvSpPr>
        <p:spPr>
          <a:xfrm>
            <a:off x="5389880" y="4255187"/>
            <a:ext cx="2632710" cy="609600"/>
          </a:xfrm>
          <a:prstGeom prst="rect">
            <a:avLst/>
          </a:prstGeom>
        </p:spPr>
        <p:txBody>
          <a:bodyPr wrap="square">
            <a:noAutofit/>
          </a:bodyPr>
          <a:lstStyle/>
          <a:p>
            <a:pPr lvl="0">
              <a:lnSpc>
                <a:spcPct val="10000"/>
              </a:lnSpc>
              <a:spcBef>
                <a:spcPts val="2950"/>
              </a:spcBef>
              <a:defRPr/>
            </a:pPr>
            <a:r>
              <a:rPr lang="en-US" altLang="zh-CN" dirty="0" err="1">
                <a:solidFill>
                  <a:srgbClr val="24487D"/>
                </a:solidFill>
                <a:latin typeface="汉仪粗简黑简" panose="00020600040101010101" charset="-122"/>
                <a:ea typeface="汉仪粗简黑简" panose="00020600040101010101" charset="-122"/>
                <a:cs typeface="+mn-ea"/>
                <a:sym typeface="+mn-lt"/>
              </a:rPr>
              <a:t>OsReleaseFpage</a:t>
            </a:r>
          </a:p>
          <a:p>
            <a:pPr lvl="0">
              <a:lnSpc>
                <a:spcPct val="10000"/>
              </a:lnSpc>
              <a:spcBef>
                <a:spcPts val="2950"/>
              </a:spcBef>
              <a:defRPr/>
            </a:pPr>
            <a:r>
              <a:rPr lang="en-US" altLang="zh-CN" dirty="0" err="1">
                <a:solidFill>
                  <a:srgbClr val="24487D"/>
                </a:solidFill>
                <a:latin typeface="汉仪粗简黑简" panose="00020600040101010101" charset="-122"/>
                <a:ea typeface="汉仪粗简黑简" panose="00020600040101010101" charset="-122"/>
                <a:cs typeface="+mn-ea"/>
                <a:sym typeface="+mn-lt"/>
              </a:rPr>
              <a:t>OsDelMapInfo</a:t>
            </a:r>
          </a:p>
        </p:txBody>
      </p:sp>
      <p:sp>
        <p:nvSpPr>
          <p:cNvPr id="29" name="矩形: 圆角 4"/>
          <p:cNvSpPr/>
          <p:nvPr/>
        </p:nvSpPr>
        <p:spPr>
          <a:xfrm>
            <a:off x="2313940" y="1794894"/>
            <a:ext cx="2546985" cy="660400"/>
          </a:xfrm>
          <a:prstGeom prst="roundRect">
            <a:avLst/>
          </a:prstGeom>
          <a:solidFill>
            <a:srgbClr val="24487D"/>
          </a:solidFill>
          <a:ln w="12700">
            <a:noFill/>
          </a:ln>
        </p:spPr>
        <p:style>
          <a:lnRef idx="2">
            <a:srgbClr val="4472C4">
              <a:shade val="50000"/>
            </a:srgbClr>
          </a:lnRef>
          <a:fillRef idx="1">
            <a:srgbClr val="4472C4"/>
          </a:fillRef>
          <a:effectRef idx="0">
            <a:srgbClr val="4472C4"/>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汉仪粗简黑简" panose="00020600040101010101" charset="-122"/>
              <a:ea typeface="汉仪粗简黑简" panose="00020600040101010101" charset="-122"/>
              <a:cs typeface="+mn-cs"/>
            </a:endParaRPr>
          </a:p>
        </p:txBody>
      </p:sp>
      <p:sp>
        <p:nvSpPr>
          <p:cNvPr id="30" name="文本框2"/>
          <p:cNvSpPr/>
          <p:nvPr/>
        </p:nvSpPr>
        <p:spPr>
          <a:xfrm>
            <a:off x="2933700" y="1866014"/>
            <a:ext cx="2631440" cy="591820"/>
          </a:xfrm>
          <a:prstGeom prst="rect">
            <a:avLst/>
          </a:prstGeom>
        </p:spPr>
        <p:txBody>
          <a:bodyPr wrap="square">
            <a:noAutofit/>
          </a:bodyPr>
          <a:lstStyle/>
          <a:p>
            <a:pPr lvl="0">
              <a:lnSpc>
                <a:spcPct val="150000"/>
              </a:lnSpc>
              <a:spcBef>
                <a:spcPts val="2950"/>
              </a:spcBef>
              <a:defRPr/>
            </a:pPr>
            <a:r>
              <a:rPr kumimoji="0" lang="zh-CN" altLang="en-US"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ea"/>
                <a:sym typeface="+mn-lt"/>
              </a:rPr>
              <a:t>缺页处理</a:t>
            </a:r>
          </a:p>
        </p:txBody>
      </p:sp>
      <p:sp>
        <p:nvSpPr>
          <p:cNvPr id="27" name="文本框 26"/>
          <p:cNvSpPr txBox="1"/>
          <p:nvPr/>
        </p:nvSpPr>
        <p:spPr>
          <a:xfrm>
            <a:off x="-62144" y="-18189"/>
            <a:ext cx="1145220" cy="369332"/>
          </a:xfrm>
          <a:prstGeom prst="rect">
            <a:avLst/>
          </a:prstGeom>
          <a:noFill/>
        </p:spPr>
        <p:txBody>
          <a:bodyPr wrap="square" rtlCol="0">
            <a:spAutoFit/>
          </a:bodyPr>
          <a:lstStyle/>
          <a:p>
            <a:r>
              <a:rPr lang="zh-CN" altLang="en-US" dirty="0"/>
              <a:t>张婷婷</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框2"/>
          <p:cNvSpPr/>
          <p:nvPr/>
        </p:nvSpPr>
        <p:spPr>
          <a:xfrm>
            <a:off x="950934" y="459081"/>
            <a:ext cx="4563746" cy="1361655"/>
          </a:xfrm>
          <a:prstGeom prst="rect">
            <a:avLst/>
          </a:prstGeom>
        </p:spPr>
        <p:txBody>
          <a:bodyPr wrap="square">
            <a:spAutoFit/>
          </a:bodyPr>
          <a:lstStyle/>
          <a:p>
            <a:pPr>
              <a:lnSpc>
                <a:spcPct val="150000"/>
              </a:lnSpc>
              <a:spcBef>
                <a:spcPts val="2950"/>
              </a:spcBef>
              <a:defRPr/>
            </a:pPr>
            <a:r>
              <a:rPr lang="zh-CN" altLang="en-US" sz="2000" dirty="0">
                <a:solidFill>
                  <a:srgbClr val="24487D"/>
                </a:solidFill>
                <a:latin typeface="汉仪粗简黑简" panose="00020600040101010101" charset="-122"/>
                <a:ea typeface="汉仪粗简黑简" panose="00020600040101010101" charset="-122"/>
                <a:cs typeface="+mn-ea"/>
                <a:sym typeface="+mn-lt"/>
              </a:rPr>
              <a:t>一、</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a:t>
            </a:r>
            <a:r>
              <a:rPr lang="en-US" altLang="zh-CN" sz="2000" dirty="0" err="1">
                <a:solidFill>
                  <a:srgbClr val="24487D"/>
                </a:solidFill>
                <a:latin typeface="汉仪粗简黑简" panose="00020600040101010101" charset="-122"/>
                <a:ea typeface="汉仪粗简黑简" panose="00020600040101010101" charset="-122"/>
                <a:cs typeface="+mn-ea"/>
                <a:sym typeface="+mn-lt"/>
              </a:rPr>
              <a:t>OsVmmFileFault</a:t>
            </a:r>
            <a:endParaRPr lang="en-US" altLang="zh-CN" sz="2000" dirty="0">
              <a:solidFill>
                <a:srgbClr val="24487D"/>
              </a:solidFill>
              <a:latin typeface="汉仪粗简黑简" panose="00020600040101010101" charset="-122"/>
              <a:ea typeface="汉仪粗简黑简" panose="00020600040101010101" charset="-122"/>
              <a:cs typeface="+mn-ea"/>
              <a:sym typeface="+mn-lt"/>
            </a:endParaRPr>
          </a:p>
          <a:p>
            <a:pPr marL="0" marR="0" lvl="0" indent="0" algn="l" defTabSz="914400" rtl="0" eaLnBrk="1" fontAlgn="auto" latinLnBrk="0" hangingPunct="1">
              <a:lnSpc>
                <a:spcPct val="150000"/>
              </a:lnSpc>
              <a:spcBef>
                <a:spcPts val="2950"/>
              </a:spcBef>
              <a:spcAft>
                <a:spcPts val="0"/>
              </a:spcAft>
              <a:buClrTx/>
              <a:buSzTx/>
              <a:buFontTx/>
              <a:buNone/>
              <a:defRPr/>
            </a:pPr>
            <a:endPar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5" name="文本框 4"/>
          <p:cNvSpPr txBox="1"/>
          <p:nvPr/>
        </p:nvSpPr>
        <p:spPr>
          <a:xfrm>
            <a:off x="397510" y="994410"/>
            <a:ext cx="4478020" cy="4586605"/>
          </a:xfrm>
          <a:prstGeom prst="rect">
            <a:avLst/>
          </a:prstGeom>
          <a:noFill/>
          <a:ln w="9525">
            <a:noFill/>
          </a:ln>
        </p:spPr>
        <p:txBody>
          <a:bodyPr>
            <a:noAutofit/>
          </a:bodyPr>
          <a:lstStyle/>
          <a:p>
            <a:pPr indent="0">
              <a:lnSpc>
                <a:spcPct val="120000"/>
              </a:lnSpc>
            </a:pPr>
            <a:r>
              <a:rPr lang="zh-CN" b="0" dirty="0">
                <a:latin typeface="Calibri" panose="020F0502020204030204" charset="0"/>
                <a:ea typeface="宋体" panose="02010600030101010101" pitchFamily="2" charset="-122"/>
              </a:rPr>
              <a:t>①判断文件是否映射到了内存</a:t>
            </a:r>
          </a:p>
          <a:p>
            <a:pPr indent="0">
              <a:lnSpc>
                <a:spcPct val="120000"/>
              </a:lnSpc>
            </a:pPr>
            <a:r>
              <a:rPr lang="zh-CN" b="0" dirty="0">
                <a:latin typeface="Calibri" panose="020F0502020204030204" charset="0"/>
                <a:ea typeface="宋体" panose="02010600030101010101" pitchFamily="2" charset="-122"/>
              </a:rPr>
              <a:t>②从文件映射页中获取到指定的文件页</a:t>
            </a:r>
            <a:endParaRPr lang="en-US" b="0" dirty="0">
              <a:latin typeface="Wingdings" panose="05000000000000000000" charset="0"/>
              <a:ea typeface="宋体" panose="02010600030101010101" pitchFamily="2" charset="-122"/>
            </a:endParaRPr>
          </a:p>
          <a:p>
            <a:pPr indent="0">
              <a:lnSpc>
                <a:spcPct val="120000"/>
              </a:lnSpc>
            </a:pPr>
            <a:r>
              <a:rPr lang="en-US" b="0" dirty="0">
                <a:latin typeface="Wingdings" panose="05000000000000000000" charset="0"/>
                <a:ea typeface="宋体" panose="02010600030101010101" pitchFamily="2" charset="-122"/>
              </a:rPr>
              <a:t>  l</a:t>
            </a:r>
            <a:r>
              <a:rPr lang="zh-CN" b="0" dirty="0">
                <a:latin typeface="Calibri" panose="020F0502020204030204" charset="0"/>
                <a:ea typeface="宋体" panose="02010600030101010101" pitchFamily="2" charset="-122"/>
              </a:rPr>
              <a:t>能获取到：该页在页高速缓存中，标记为命中缓存并进行标签转换（引用标签和活动标签）</a:t>
            </a:r>
            <a:endParaRPr lang="en-US" b="0" dirty="0">
              <a:latin typeface="Wingdings" panose="05000000000000000000" charset="0"/>
              <a:ea typeface="宋体" panose="02010600030101010101" pitchFamily="2" charset="-122"/>
            </a:endParaRPr>
          </a:p>
          <a:p>
            <a:pPr indent="0">
              <a:lnSpc>
                <a:spcPct val="120000"/>
              </a:lnSpc>
            </a:pPr>
            <a:r>
              <a:rPr lang="en-US" b="0" dirty="0">
                <a:latin typeface="Wingdings" panose="05000000000000000000" charset="0"/>
                <a:ea typeface="宋体" panose="02010600030101010101" pitchFamily="2" charset="-122"/>
              </a:rPr>
              <a:t>  l</a:t>
            </a:r>
            <a:r>
              <a:rPr lang="zh-CN" b="0" dirty="0">
                <a:latin typeface="Calibri" panose="020F0502020204030204" charset="0"/>
                <a:ea typeface="宋体" panose="02010600030101010101" pitchFamily="2" charset="-122"/>
              </a:rPr>
              <a:t>不能获取到：即缺页。分配一个文件页，初始化物理页框等数据；</a:t>
            </a:r>
            <a:r>
              <a:rPr lang="zh-CN" b="0" dirty="0">
                <a:ea typeface="宋体" panose="02010600030101010101" pitchFamily="2" charset="-122"/>
              </a:rPr>
              <a:t>将</a:t>
            </a:r>
            <a:r>
              <a:rPr lang="en-US" b="0" dirty="0" err="1">
                <a:latin typeface="Calibri" panose="020F0502020204030204" charset="0"/>
                <a:ea typeface="宋体" panose="02010600030101010101" pitchFamily="2" charset="-122"/>
                <a:cs typeface="Times New Roman" panose="02020603050405020304" charset="0"/>
              </a:rPr>
              <a:t>fpage</a:t>
            </a:r>
            <a:r>
              <a:rPr lang="zh-CN" b="0" dirty="0">
                <a:ea typeface="宋体" panose="02010600030101010101" pitchFamily="2" charset="-122"/>
              </a:rPr>
              <a:t>挂入</a:t>
            </a:r>
            <a:r>
              <a:rPr lang="en-US" b="0" dirty="0" err="1">
                <a:latin typeface="Calibri" panose="020F0502020204030204" charset="0"/>
                <a:ea typeface="宋体" panose="02010600030101010101" pitchFamily="2" charset="-122"/>
              </a:rPr>
              <a:t>pageCache</a:t>
            </a:r>
            <a:r>
              <a:rPr lang="en-US" b="0" dirty="0">
                <a:latin typeface="Calibri" panose="020F0502020204030204" charset="0"/>
                <a:ea typeface="宋体" panose="02010600030101010101" pitchFamily="2" charset="-122"/>
              </a:rPr>
              <a:t> ,</a:t>
            </a:r>
            <a:r>
              <a:rPr lang="zh-CN" b="0" dirty="0">
                <a:ea typeface="宋体" panose="02010600030101010101" pitchFamily="2" charset="-122"/>
              </a:rPr>
              <a:t>并加到活动文件页</a:t>
            </a:r>
            <a:r>
              <a:rPr lang="en-US" b="0" dirty="0">
                <a:latin typeface="Calibri" panose="020F0502020204030204" charset="0"/>
                <a:ea typeface="宋体" panose="02010600030101010101" pitchFamily="2" charset="-122"/>
              </a:rPr>
              <a:t>LRU</a:t>
            </a:r>
            <a:r>
              <a:rPr lang="zh-CN" b="0" dirty="0">
                <a:ea typeface="宋体" panose="02010600030101010101" pitchFamily="2" charset="-122"/>
              </a:rPr>
              <a:t>链表上</a:t>
            </a:r>
            <a:endParaRPr lang="zh-CN" b="0" dirty="0">
              <a:latin typeface="Calibri" panose="020F0502020204030204" charset="0"/>
              <a:ea typeface="宋体" panose="02010600030101010101" pitchFamily="2" charset="-122"/>
            </a:endParaRPr>
          </a:p>
          <a:p>
            <a:pPr indent="0">
              <a:lnSpc>
                <a:spcPct val="120000"/>
              </a:lnSpc>
            </a:pPr>
            <a:r>
              <a:rPr lang="zh-CN" b="0" dirty="0">
                <a:latin typeface="Calibri" panose="020F0502020204030204" charset="0"/>
                <a:ea typeface="宋体" panose="02010600030101010101" pitchFamily="2" charset="-122"/>
              </a:rPr>
              <a:t>③</a:t>
            </a:r>
            <a:r>
              <a:rPr lang="zh-CN" b="0" dirty="0">
                <a:ea typeface="宋体" panose="02010600030101010101" pitchFamily="2" charset="-122"/>
              </a:rPr>
              <a:t>获取该页框在内核空间的虚拟地址</a:t>
            </a:r>
            <a:endParaRPr lang="zh-CN" b="0" dirty="0">
              <a:latin typeface="Calibri" panose="020F0502020204030204" charset="0"/>
              <a:ea typeface="宋体" panose="02010600030101010101" pitchFamily="2" charset="-122"/>
            </a:endParaRPr>
          </a:p>
          <a:p>
            <a:pPr indent="0">
              <a:lnSpc>
                <a:spcPct val="120000"/>
              </a:lnSpc>
            </a:pPr>
            <a:r>
              <a:rPr lang="zh-CN" b="0" dirty="0">
                <a:latin typeface="Calibri" panose="020F0502020204030204" charset="0"/>
                <a:ea typeface="宋体" panose="02010600030101010101" pitchFamily="2" charset="-122"/>
              </a:rPr>
              <a:t>④判断是否对该页进行过写操作或者是否为共享线性区</a:t>
            </a:r>
            <a:endParaRPr lang="en-US" b="0" dirty="0">
              <a:latin typeface="Wingdings" panose="05000000000000000000" charset="0"/>
              <a:ea typeface="宋体" panose="02010600030101010101" pitchFamily="2" charset="-122"/>
            </a:endParaRPr>
          </a:p>
          <a:p>
            <a:pPr indent="0">
              <a:lnSpc>
                <a:spcPct val="120000"/>
              </a:lnSpc>
            </a:pPr>
            <a:r>
              <a:rPr lang="en-US" b="0" dirty="0">
                <a:solidFill>
                  <a:schemeClr val="tx1"/>
                </a:solidFill>
                <a:latin typeface="Wingdings" panose="05000000000000000000" charset="0"/>
                <a:ea typeface="宋体" panose="02010600030101010101" pitchFamily="2" charset="-122"/>
              </a:rPr>
              <a:t>  l</a:t>
            </a:r>
            <a:r>
              <a:rPr lang="zh-CN" b="0" dirty="0">
                <a:latin typeface="Calibri" panose="020F0502020204030204" charset="0"/>
                <a:ea typeface="宋体" panose="02010600030101010101" pitchFamily="2" charset="-122"/>
              </a:rPr>
              <a:t>否：添加</a:t>
            </a:r>
            <a:r>
              <a:rPr lang="en-US" b="0" dirty="0">
                <a:latin typeface="Calibri" panose="020F0502020204030204" charset="0"/>
                <a:ea typeface="宋体" panose="02010600030101010101" pitchFamily="2" charset="-122"/>
              </a:rPr>
              <a:t>&lt;</a:t>
            </a:r>
            <a:r>
              <a:rPr lang="zh-CN" b="0" dirty="0">
                <a:latin typeface="Calibri" panose="020F0502020204030204" charset="0"/>
                <a:ea typeface="宋体" panose="02010600030101010101" pitchFamily="2" charset="-122"/>
              </a:rPr>
              <a:t>虚拟地址</a:t>
            </a:r>
            <a:r>
              <a:rPr lang="en-US" b="0" dirty="0">
                <a:latin typeface="Calibri" panose="020F0502020204030204" charset="0"/>
                <a:ea typeface="宋体" panose="02010600030101010101" pitchFamily="2" charset="-122"/>
              </a:rPr>
              <a:t>,</a:t>
            </a:r>
            <a:r>
              <a:rPr lang="zh-CN" b="0" dirty="0">
                <a:latin typeface="Calibri" panose="020F0502020204030204" charset="0"/>
                <a:ea typeface="宋体" panose="02010600030101010101" pitchFamily="2" charset="-122"/>
              </a:rPr>
              <a:t>文件页</a:t>
            </a:r>
            <a:r>
              <a:rPr lang="en-US" b="0" dirty="0">
                <a:latin typeface="Calibri" panose="020F0502020204030204" charset="0"/>
                <a:ea typeface="宋体" panose="02010600030101010101" pitchFamily="2" charset="-122"/>
              </a:rPr>
              <a:t>&gt;</a:t>
            </a:r>
            <a:r>
              <a:rPr lang="zh-CN" b="0" dirty="0">
                <a:latin typeface="Calibri" panose="020F0502020204030204" charset="0"/>
                <a:ea typeface="宋体" panose="02010600030101010101" pitchFamily="2" charset="-122"/>
              </a:rPr>
              <a:t>的映射关系</a:t>
            </a:r>
          </a:p>
          <a:p>
            <a:pPr indent="0">
              <a:lnSpc>
                <a:spcPct val="120000"/>
              </a:lnSpc>
            </a:pPr>
            <a:r>
              <a:rPr lang="en-US" b="0" dirty="0">
                <a:latin typeface="Wingdings" panose="05000000000000000000" charset="0"/>
                <a:ea typeface="宋体" panose="02010600030101010101" pitchFamily="2" charset="-122"/>
              </a:rPr>
              <a:t>  l</a:t>
            </a:r>
            <a:r>
              <a:rPr lang="zh-CN" b="0" dirty="0">
                <a:latin typeface="Calibri" panose="020F0502020204030204" charset="0"/>
                <a:ea typeface="宋体" panose="02010600030101010101" pitchFamily="2" charset="-122"/>
              </a:rPr>
              <a:t>是：标记脏页，回写硬盘，清除脏页</a:t>
            </a:r>
          </a:p>
          <a:p>
            <a:pPr indent="0">
              <a:lnSpc>
                <a:spcPct val="120000"/>
              </a:lnSpc>
            </a:pPr>
            <a:r>
              <a:rPr lang="zh-CN" b="0" dirty="0">
                <a:latin typeface="Calibri" panose="020F0502020204030204" charset="0"/>
                <a:ea typeface="宋体" panose="02010600030101010101" pitchFamily="2" charset="-122"/>
              </a:rPr>
              <a:t>⑤将刚刚获取到的缺陷页的虚拟地址记录回去</a:t>
            </a:r>
            <a:endParaRPr lang="zh-CN" altLang="en-US" b="0" dirty="0">
              <a:latin typeface="Calibri" panose="020F0502020204030204" charset="0"/>
              <a:ea typeface="宋体" panose="02010600030101010101" pitchFamily="2" charset="-122"/>
            </a:endParaRPr>
          </a:p>
        </p:txBody>
      </p:sp>
      <p:pic>
        <p:nvPicPr>
          <p:cNvPr id="7" name="图片 6"/>
          <p:cNvPicPr>
            <a:picLocks noChangeAspect="1"/>
          </p:cNvPicPr>
          <p:nvPr/>
        </p:nvPicPr>
        <p:blipFill>
          <a:blip r:embed="rId2"/>
          <a:stretch>
            <a:fillRect/>
          </a:stretch>
        </p:blipFill>
        <p:spPr>
          <a:xfrm>
            <a:off x="5240655" y="243205"/>
            <a:ext cx="6533515" cy="6245860"/>
          </a:xfrm>
          <a:prstGeom prst="rect">
            <a:avLst/>
          </a:prstGeom>
        </p:spPr>
      </p:pic>
      <p:sp>
        <p:nvSpPr>
          <p:cNvPr id="2" name="文本框 1"/>
          <p:cNvSpPr txBox="1"/>
          <p:nvPr/>
        </p:nvSpPr>
        <p:spPr>
          <a:xfrm>
            <a:off x="-62144" y="-18189"/>
            <a:ext cx="1145220" cy="369332"/>
          </a:xfrm>
          <a:prstGeom prst="rect">
            <a:avLst/>
          </a:prstGeom>
          <a:noFill/>
        </p:spPr>
        <p:txBody>
          <a:bodyPr wrap="square" rtlCol="0">
            <a:spAutoFit/>
          </a:bodyPr>
          <a:lstStyle/>
          <a:p>
            <a:r>
              <a:rPr lang="zh-CN" altLang="en-US" dirty="0"/>
              <a:t>张婷婷</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03885" y="513080"/>
            <a:ext cx="4726305" cy="46037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①判断文件是否映射到了内存</a:t>
            </a:r>
            <a:endParaRPr lang="zh-CN" altLang="en-US" sz="2000" b="1">
              <a:latin typeface="Calibri" panose="020F0502020204030204" charset="0"/>
              <a:ea typeface="宋体" panose="02010600030101010101" pitchFamily="2" charset="-122"/>
              <a:sym typeface="+mn-ea"/>
            </a:endParaRPr>
          </a:p>
        </p:txBody>
      </p:sp>
      <p:pic>
        <p:nvPicPr>
          <p:cNvPr id="4" name="图片 1" descr="IMG_256"/>
          <p:cNvPicPr>
            <a:picLocks noChangeAspect="1"/>
          </p:cNvPicPr>
          <p:nvPr>
            <p:custDataLst>
              <p:tags r:id="rId1"/>
            </p:custDataLst>
          </p:nvPr>
        </p:nvPicPr>
        <p:blipFill>
          <a:blip r:embed="rId6"/>
          <a:srcRect b="7737"/>
          <a:stretch>
            <a:fillRect/>
          </a:stretch>
        </p:blipFill>
        <p:spPr>
          <a:xfrm>
            <a:off x="1885950" y="1031240"/>
            <a:ext cx="6718935" cy="605790"/>
          </a:xfrm>
          <a:prstGeom prst="rect">
            <a:avLst/>
          </a:prstGeom>
          <a:noFill/>
          <a:ln w="9525">
            <a:noFill/>
          </a:ln>
        </p:spPr>
      </p:pic>
      <p:sp>
        <p:nvSpPr>
          <p:cNvPr id="5" name="文本框 4"/>
          <p:cNvSpPr txBox="1"/>
          <p:nvPr/>
        </p:nvSpPr>
        <p:spPr>
          <a:xfrm>
            <a:off x="558165" y="1790065"/>
            <a:ext cx="5492115" cy="218122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②从文件映射页中获取到指定的文件页</a:t>
            </a:r>
            <a:endParaRPr lang="en-US" sz="2000" b="1">
              <a:latin typeface="Wingdings" panose="05000000000000000000" charset="0"/>
              <a:ea typeface="宋体" panose="02010600030101010101" pitchFamily="2" charset="-122"/>
            </a:endParaRPr>
          </a:p>
          <a:p>
            <a:pPr indent="0">
              <a:lnSpc>
                <a:spcPct val="120000"/>
              </a:lnSpc>
            </a:pPr>
            <a:r>
              <a:rPr lang="en-US" sz="800" b="1">
                <a:latin typeface="Wingdings" panose="05000000000000000000" charset="0"/>
                <a:ea typeface="宋体" panose="02010600030101010101" pitchFamily="2" charset="-122"/>
                <a:sym typeface="+mn-ea"/>
              </a:rPr>
              <a:t>  </a:t>
            </a:r>
            <a:r>
              <a:rPr lang="en-US" sz="800">
                <a:latin typeface="Wingdings" panose="05000000000000000000" charset="0"/>
                <a:ea typeface="宋体" panose="02010600030101010101" pitchFamily="2" charset="-122"/>
                <a:sym typeface="+mn-ea"/>
              </a:rPr>
              <a:t>l</a:t>
            </a:r>
            <a:r>
              <a:rPr lang="zh-CN" sz="1600">
                <a:latin typeface="Calibri" panose="020F0502020204030204" charset="0"/>
                <a:ea typeface="宋体" panose="02010600030101010101" pitchFamily="2" charset="-122"/>
                <a:sym typeface="+mn-ea"/>
              </a:rPr>
              <a:t>能获取到：该页在页高速缓存中，标记为命中缓存并进行标签转换（引用标签和活动标签）</a:t>
            </a:r>
            <a:endParaRPr lang="en-US" sz="1600">
              <a:latin typeface="Wingdings" panose="05000000000000000000" charset="0"/>
              <a:ea typeface="宋体" panose="02010600030101010101" pitchFamily="2" charset="-122"/>
            </a:endParaRPr>
          </a:p>
          <a:p>
            <a:pPr indent="0">
              <a:lnSpc>
                <a:spcPct val="120000"/>
              </a:lnSpc>
            </a:pPr>
            <a:r>
              <a:rPr lang="en-US" sz="800">
                <a:latin typeface="Wingdings" panose="05000000000000000000" charset="0"/>
                <a:ea typeface="宋体" panose="02010600030101010101" pitchFamily="2" charset="-122"/>
                <a:sym typeface="+mn-ea"/>
              </a:rPr>
              <a:t>  l</a:t>
            </a:r>
            <a:r>
              <a:rPr lang="zh-CN" sz="1600">
                <a:latin typeface="Calibri" panose="020F0502020204030204" charset="0"/>
                <a:ea typeface="宋体" panose="02010600030101010101" pitchFamily="2" charset="-122"/>
                <a:sym typeface="+mn-ea"/>
              </a:rPr>
              <a:t>不能获取到：即缺页。分配一个文件页，初始化物理页框等数据；</a:t>
            </a:r>
            <a:r>
              <a:rPr lang="zh-CN" sz="1600">
                <a:ea typeface="宋体" panose="02010600030101010101" pitchFamily="2" charset="-122"/>
                <a:sym typeface="+mn-ea"/>
              </a:rPr>
              <a:t>将</a:t>
            </a:r>
            <a:r>
              <a:rPr lang="en-US" sz="1600">
                <a:latin typeface="Calibri" panose="020F0502020204030204" charset="0"/>
                <a:ea typeface="宋体" panose="02010600030101010101" pitchFamily="2" charset="-122"/>
                <a:cs typeface="Times New Roman" panose="02020603050405020304" charset="0"/>
                <a:sym typeface="+mn-ea"/>
              </a:rPr>
              <a:t>fpage</a:t>
            </a:r>
            <a:r>
              <a:rPr lang="zh-CN" sz="1600">
                <a:ea typeface="宋体" panose="02010600030101010101" pitchFamily="2" charset="-122"/>
                <a:sym typeface="+mn-ea"/>
              </a:rPr>
              <a:t>挂入</a:t>
            </a:r>
            <a:r>
              <a:rPr lang="en-US" sz="1600">
                <a:latin typeface="Calibri" panose="020F0502020204030204" charset="0"/>
                <a:ea typeface="宋体" panose="02010600030101010101" pitchFamily="2" charset="-122"/>
                <a:sym typeface="+mn-ea"/>
              </a:rPr>
              <a:t>pageCache ,</a:t>
            </a:r>
            <a:r>
              <a:rPr lang="zh-CN" sz="1600">
                <a:ea typeface="宋体" panose="02010600030101010101" pitchFamily="2" charset="-122"/>
                <a:sym typeface="+mn-ea"/>
              </a:rPr>
              <a:t>并加到活动文件页</a:t>
            </a:r>
            <a:r>
              <a:rPr lang="en-US" sz="1600">
                <a:latin typeface="Calibri" panose="020F0502020204030204" charset="0"/>
                <a:ea typeface="宋体" panose="02010600030101010101" pitchFamily="2" charset="-122"/>
                <a:sym typeface="+mn-ea"/>
              </a:rPr>
              <a:t>LRU</a:t>
            </a:r>
            <a:r>
              <a:rPr lang="zh-CN" sz="1600">
                <a:ea typeface="宋体" panose="02010600030101010101" pitchFamily="2" charset="-122"/>
                <a:sym typeface="+mn-ea"/>
              </a:rPr>
              <a:t>链表上</a:t>
            </a:r>
            <a:endParaRPr lang="zh-CN" sz="1600">
              <a:latin typeface="Calibri" panose="020F0502020204030204" charset="0"/>
              <a:ea typeface="宋体" panose="02010600030101010101" pitchFamily="2" charset="-122"/>
              <a:sym typeface="+mn-ea"/>
            </a:endParaRPr>
          </a:p>
          <a:p>
            <a:endParaRPr lang="zh-CN" altLang="en-US" sz="1600">
              <a:latin typeface="Calibri" panose="020F0502020204030204" charset="0"/>
              <a:ea typeface="宋体" panose="02010600030101010101" pitchFamily="2" charset="-122"/>
              <a:sym typeface="+mn-ea"/>
            </a:endParaRPr>
          </a:p>
        </p:txBody>
      </p:sp>
      <p:pic>
        <p:nvPicPr>
          <p:cNvPr id="6" name="图片 5"/>
          <p:cNvPicPr>
            <a:picLocks noChangeAspect="1"/>
          </p:cNvPicPr>
          <p:nvPr>
            <p:custDataLst>
              <p:tags r:id="rId2"/>
            </p:custDataLst>
          </p:nvPr>
        </p:nvPicPr>
        <p:blipFill>
          <a:blip r:embed="rId7"/>
          <a:stretch>
            <a:fillRect/>
          </a:stretch>
        </p:blipFill>
        <p:spPr>
          <a:xfrm>
            <a:off x="6292850" y="1861185"/>
            <a:ext cx="5556250" cy="4196715"/>
          </a:xfrm>
          <a:prstGeom prst="rect">
            <a:avLst/>
          </a:prstGeom>
        </p:spPr>
      </p:pic>
      <p:pic>
        <p:nvPicPr>
          <p:cNvPr id="7" name="图片 2"/>
          <p:cNvPicPr>
            <a:picLocks noChangeAspect="1"/>
          </p:cNvPicPr>
          <p:nvPr>
            <p:custDataLst>
              <p:tags r:id="rId3"/>
            </p:custDataLst>
          </p:nvPr>
        </p:nvPicPr>
        <p:blipFill>
          <a:blip r:embed="rId8"/>
          <a:stretch>
            <a:fillRect/>
          </a:stretch>
        </p:blipFill>
        <p:spPr>
          <a:xfrm>
            <a:off x="603885" y="3628390"/>
            <a:ext cx="5622290" cy="1503045"/>
          </a:xfrm>
          <a:prstGeom prst="rect">
            <a:avLst/>
          </a:prstGeom>
          <a:noFill/>
          <a:ln>
            <a:noFill/>
          </a:ln>
        </p:spPr>
      </p:pic>
      <p:pic>
        <p:nvPicPr>
          <p:cNvPr id="8" name="图片 7"/>
          <p:cNvPicPr>
            <a:picLocks noChangeAspect="1"/>
          </p:cNvPicPr>
          <p:nvPr>
            <p:custDataLst>
              <p:tags r:id="rId4"/>
            </p:custDataLst>
          </p:nvPr>
        </p:nvPicPr>
        <p:blipFill>
          <a:blip r:embed="rId9"/>
          <a:stretch>
            <a:fillRect/>
          </a:stretch>
        </p:blipFill>
        <p:spPr>
          <a:xfrm>
            <a:off x="603885" y="5131435"/>
            <a:ext cx="5250180" cy="1371600"/>
          </a:xfrm>
          <a:prstGeom prst="rect">
            <a:avLst/>
          </a:prstGeom>
        </p:spPr>
      </p:pic>
      <p:sp>
        <p:nvSpPr>
          <p:cNvPr id="9" name="文本框 8"/>
          <p:cNvSpPr txBox="1"/>
          <p:nvPr/>
        </p:nvSpPr>
        <p:spPr>
          <a:xfrm>
            <a:off x="-62144" y="-18189"/>
            <a:ext cx="1145220" cy="369332"/>
          </a:xfrm>
          <a:prstGeom prst="rect">
            <a:avLst/>
          </a:prstGeom>
          <a:noFill/>
        </p:spPr>
        <p:txBody>
          <a:bodyPr wrap="square" rtlCol="0">
            <a:spAutoFit/>
          </a:bodyPr>
          <a:lstStyle/>
          <a:p>
            <a:r>
              <a:rPr lang="zh-CN" altLang="en-US" dirty="0"/>
              <a:t>张婷婷</a:t>
            </a:r>
          </a:p>
        </p:txBody>
      </p:sp>
      <p:sp>
        <p:nvSpPr>
          <p:cNvPr id="3" name="矩形 2">
            <a:extLst>
              <a:ext uri="{FF2B5EF4-FFF2-40B4-BE49-F238E27FC236}">
                <a16:creationId xmlns:a16="http://schemas.microsoft.com/office/drawing/2014/main" id="{485ADD4F-49F5-4EFF-9CAE-C6ED341E9236}"/>
              </a:ext>
            </a:extLst>
          </p:cNvPr>
          <p:cNvSpPr/>
          <p:nvPr/>
        </p:nvSpPr>
        <p:spPr>
          <a:xfrm>
            <a:off x="491490" y="3559945"/>
            <a:ext cx="3201621" cy="2021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2">
            <a:extLst>
              <a:ext uri="{FF2B5EF4-FFF2-40B4-BE49-F238E27FC236}">
                <a16:creationId xmlns:a16="http://schemas.microsoft.com/office/drawing/2014/main" id="{AD65509C-24CE-476B-B153-1A08469B40EA}"/>
              </a:ext>
            </a:extLst>
          </p:cNvPr>
          <p:cNvSpPr/>
          <p:nvPr/>
        </p:nvSpPr>
        <p:spPr>
          <a:xfrm>
            <a:off x="947102" y="-48500"/>
            <a:ext cx="4563746" cy="1361655"/>
          </a:xfrm>
          <a:prstGeom prst="rect">
            <a:avLst/>
          </a:prstGeom>
        </p:spPr>
        <p:txBody>
          <a:bodyPr wrap="square">
            <a:spAutoFit/>
          </a:bodyPr>
          <a:lstStyle/>
          <a:p>
            <a:pPr>
              <a:lnSpc>
                <a:spcPct val="150000"/>
              </a:lnSpc>
              <a:spcBef>
                <a:spcPts val="2950"/>
              </a:spcBef>
              <a:defRPr/>
            </a:pPr>
            <a:r>
              <a:rPr lang="zh-CN" altLang="en-US" sz="2000" dirty="0">
                <a:solidFill>
                  <a:srgbClr val="24487D"/>
                </a:solidFill>
                <a:latin typeface="汉仪粗简黑简" panose="00020600040101010101" charset="-122"/>
                <a:ea typeface="汉仪粗简黑简" panose="00020600040101010101" charset="-122"/>
                <a:cs typeface="+mn-ea"/>
                <a:sym typeface="+mn-lt"/>
              </a:rPr>
              <a:t>一、</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a:t>
            </a:r>
            <a:r>
              <a:rPr lang="en-US" altLang="zh-CN" sz="2000" dirty="0" err="1">
                <a:solidFill>
                  <a:srgbClr val="24487D"/>
                </a:solidFill>
                <a:latin typeface="汉仪粗简黑简" panose="00020600040101010101" charset="-122"/>
                <a:ea typeface="汉仪粗简黑简" panose="00020600040101010101" charset="-122"/>
                <a:cs typeface="+mn-ea"/>
                <a:sym typeface="+mn-lt"/>
              </a:rPr>
              <a:t>OsVmmFileFault</a:t>
            </a:r>
            <a:endParaRPr lang="en-US" altLang="zh-CN" sz="2000" dirty="0">
              <a:solidFill>
                <a:srgbClr val="24487D"/>
              </a:solidFill>
              <a:latin typeface="汉仪粗简黑简" panose="00020600040101010101" charset="-122"/>
              <a:ea typeface="汉仪粗简黑简" panose="00020600040101010101" charset="-122"/>
              <a:cs typeface="+mn-ea"/>
              <a:sym typeface="+mn-lt"/>
            </a:endParaRPr>
          </a:p>
          <a:p>
            <a:pPr marL="0" marR="0" lvl="0" indent="0" algn="l" defTabSz="914400" rtl="0" eaLnBrk="1" fontAlgn="auto" latinLnBrk="0" hangingPunct="1">
              <a:lnSpc>
                <a:spcPct val="150000"/>
              </a:lnSpc>
              <a:spcBef>
                <a:spcPts val="2950"/>
              </a:spcBef>
              <a:spcAft>
                <a:spcPts val="0"/>
              </a:spcAft>
              <a:buClrTx/>
              <a:buSzTx/>
              <a:buFontTx/>
              <a:buNone/>
              <a:defRPr/>
            </a:pPr>
            <a:endPar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Tree>
    <p:extLst>
      <p:ext uri="{BB962C8B-B14F-4D97-AF65-F5344CB8AC3E}">
        <p14:creationId xmlns:p14="http://schemas.microsoft.com/office/powerpoint/2010/main" val="254924823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文本框 56"/>
          <p:cNvSpPr txBox="1"/>
          <p:nvPr/>
        </p:nvSpPr>
        <p:spPr>
          <a:xfrm>
            <a:off x="0" y="171087"/>
            <a:ext cx="11041380"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3.1 </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LosFilePage *OsFindGetEntry(struct page_mapping *mapping, VM_OFFSET_T pgoff)</a:t>
            </a:r>
          </a:p>
        </p:txBody>
      </p:sp>
      <p:sp>
        <p:nvSpPr>
          <p:cNvPr id="79" name="文本框1"/>
          <p:cNvSpPr txBox="1"/>
          <p:nvPr>
            <p:custDataLst>
              <p:tags r:id="rId1"/>
            </p:custDataLst>
          </p:nvPr>
        </p:nvSpPr>
        <p:spPr>
          <a:xfrm>
            <a:off x="716664" y="1030027"/>
            <a:ext cx="603948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功能：通过位置从文件映射页中找到的指定的文件页</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pic>
        <p:nvPicPr>
          <p:cNvPr id="13" name="图片 12"/>
          <p:cNvPicPr>
            <a:picLocks noChangeAspect="1"/>
          </p:cNvPicPr>
          <p:nvPr>
            <p:custDataLst>
              <p:tags r:id="rId2"/>
            </p:custDataLst>
          </p:nvPr>
        </p:nvPicPr>
        <p:blipFill>
          <a:blip r:embed="rId7"/>
          <a:stretch>
            <a:fillRect/>
          </a:stretch>
        </p:blipFill>
        <p:spPr>
          <a:xfrm>
            <a:off x="831215" y="1694815"/>
            <a:ext cx="7087870" cy="2481580"/>
          </a:xfrm>
          <a:prstGeom prst="rect">
            <a:avLst/>
          </a:prstGeom>
        </p:spPr>
      </p:pic>
      <p:pic>
        <p:nvPicPr>
          <p:cNvPr id="18" name="图片 6"/>
          <p:cNvPicPr>
            <a:picLocks noChangeAspect="1"/>
          </p:cNvPicPr>
          <p:nvPr>
            <p:custDataLst>
              <p:tags r:id="rId3"/>
            </p:custDataLst>
          </p:nvPr>
        </p:nvPicPr>
        <p:blipFill>
          <a:blip r:embed="rId8"/>
          <a:stretch>
            <a:fillRect/>
          </a:stretch>
        </p:blipFill>
        <p:spPr>
          <a:xfrm>
            <a:off x="2559050" y="4418330"/>
            <a:ext cx="3081020" cy="1740535"/>
          </a:xfrm>
          <a:prstGeom prst="rect">
            <a:avLst/>
          </a:prstGeom>
          <a:noFill/>
          <a:ln>
            <a:noFill/>
          </a:ln>
        </p:spPr>
      </p:pic>
      <p:pic>
        <p:nvPicPr>
          <p:cNvPr id="21" name="图片 7"/>
          <p:cNvPicPr>
            <a:picLocks noChangeAspect="1"/>
          </p:cNvPicPr>
          <p:nvPr>
            <p:custDataLst>
              <p:tags r:id="rId4"/>
            </p:custDataLst>
          </p:nvPr>
        </p:nvPicPr>
        <p:blipFill>
          <a:blip r:embed="rId9"/>
          <a:stretch>
            <a:fillRect/>
          </a:stretch>
        </p:blipFill>
        <p:spPr>
          <a:xfrm>
            <a:off x="8308340" y="1229678"/>
            <a:ext cx="3148330" cy="4586605"/>
          </a:xfrm>
          <a:prstGeom prst="rect">
            <a:avLst/>
          </a:prstGeom>
          <a:noFill/>
          <a:ln>
            <a:noFill/>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03885" y="513080"/>
            <a:ext cx="4726305" cy="46037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①判断文件是否映射到了内存</a:t>
            </a:r>
            <a:endParaRPr lang="zh-CN" altLang="en-US" sz="2000" b="1">
              <a:latin typeface="Calibri" panose="020F0502020204030204" charset="0"/>
              <a:ea typeface="宋体" panose="02010600030101010101" pitchFamily="2" charset="-122"/>
              <a:sym typeface="+mn-ea"/>
            </a:endParaRPr>
          </a:p>
        </p:txBody>
      </p:sp>
      <p:pic>
        <p:nvPicPr>
          <p:cNvPr id="4" name="图片 1" descr="IMG_256"/>
          <p:cNvPicPr>
            <a:picLocks noChangeAspect="1"/>
          </p:cNvPicPr>
          <p:nvPr>
            <p:custDataLst>
              <p:tags r:id="rId1"/>
            </p:custDataLst>
          </p:nvPr>
        </p:nvPicPr>
        <p:blipFill>
          <a:blip r:embed="rId6"/>
          <a:srcRect b="7737"/>
          <a:stretch>
            <a:fillRect/>
          </a:stretch>
        </p:blipFill>
        <p:spPr>
          <a:xfrm>
            <a:off x="1885950" y="1031240"/>
            <a:ext cx="6718935" cy="605790"/>
          </a:xfrm>
          <a:prstGeom prst="rect">
            <a:avLst/>
          </a:prstGeom>
          <a:noFill/>
          <a:ln w="9525">
            <a:noFill/>
          </a:ln>
        </p:spPr>
      </p:pic>
      <p:sp>
        <p:nvSpPr>
          <p:cNvPr id="5" name="文本框 4"/>
          <p:cNvSpPr txBox="1"/>
          <p:nvPr/>
        </p:nvSpPr>
        <p:spPr>
          <a:xfrm>
            <a:off x="558165" y="1790065"/>
            <a:ext cx="5492115" cy="218122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②从文件映射页中获取到指定的文件页</a:t>
            </a:r>
            <a:endParaRPr lang="en-US" sz="2000" b="1">
              <a:latin typeface="Wingdings" panose="05000000000000000000" charset="0"/>
              <a:ea typeface="宋体" panose="02010600030101010101" pitchFamily="2" charset="-122"/>
            </a:endParaRPr>
          </a:p>
          <a:p>
            <a:pPr indent="0">
              <a:lnSpc>
                <a:spcPct val="120000"/>
              </a:lnSpc>
            </a:pPr>
            <a:r>
              <a:rPr lang="en-US" sz="800" b="1">
                <a:latin typeface="Wingdings" panose="05000000000000000000" charset="0"/>
                <a:ea typeface="宋体" panose="02010600030101010101" pitchFamily="2" charset="-122"/>
                <a:sym typeface="+mn-ea"/>
              </a:rPr>
              <a:t>  </a:t>
            </a:r>
            <a:r>
              <a:rPr lang="en-US" sz="800">
                <a:latin typeface="Wingdings" panose="05000000000000000000" charset="0"/>
                <a:ea typeface="宋体" panose="02010600030101010101" pitchFamily="2" charset="-122"/>
                <a:sym typeface="+mn-ea"/>
              </a:rPr>
              <a:t>l</a:t>
            </a:r>
            <a:r>
              <a:rPr lang="zh-CN" sz="1600">
                <a:latin typeface="Calibri" panose="020F0502020204030204" charset="0"/>
                <a:ea typeface="宋体" panose="02010600030101010101" pitchFamily="2" charset="-122"/>
                <a:sym typeface="+mn-ea"/>
              </a:rPr>
              <a:t>能获取到：该页在页高速缓存中，标记为命中缓存并进行标签转换（引用标签和活动标签）</a:t>
            </a:r>
            <a:endParaRPr lang="en-US" sz="1600">
              <a:latin typeface="Wingdings" panose="05000000000000000000" charset="0"/>
              <a:ea typeface="宋体" panose="02010600030101010101" pitchFamily="2" charset="-122"/>
            </a:endParaRPr>
          </a:p>
          <a:p>
            <a:pPr indent="0">
              <a:lnSpc>
                <a:spcPct val="120000"/>
              </a:lnSpc>
            </a:pPr>
            <a:r>
              <a:rPr lang="en-US" sz="800">
                <a:latin typeface="Wingdings" panose="05000000000000000000" charset="0"/>
                <a:ea typeface="宋体" panose="02010600030101010101" pitchFamily="2" charset="-122"/>
                <a:sym typeface="+mn-ea"/>
              </a:rPr>
              <a:t>  l</a:t>
            </a:r>
            <a:r>
              <a:rPr lang="zh-CN" sz="1600">
                <a:latin typeface="Calibri" panose="020F0502020204030204" charset="0"/>
                <a:ea typeface="宋体" panose="02010600030101010101" pitchFamily="2" charset="-122"/>
                <a:sym typeface="+mn-ea"/>
              </a:rPr>
              <a:t>不能获取到：即缺页。分配一个文件页，初始化物理页框等数据；</a:t>
            </a:r>
            <a:r>
              <a:rPr lang="zh-CN" sz="1600">
                <a:ea typeface="宋体" panose="02010600030101010101" pitchFamily="2" charset="-122"/>
                <a:sym typeface="+mn-ea"/>
              </a:rPr>
              <a:t>将</a:t>
            </a:r>
            <a:r>
              <a:rPr lang="en-US" sz="1600">
                <a:latin typeface="Calibri" panose="020F0502020204030204" charset="0"/>
                <a:ea typeface="宋体" panose="02010600030101010101" pitchFamily="2" charset="-122"/>
                <a:cs typeface="Times New Roman" panose="02020603050405020304" charset="0"/>
                <a:sym typeface="+mn-ea"/>
              </a:rPr>
              <a:t>fpage</a:t>
            </a:r>
            <a:r>
              <a:rPr lang="zh-CN" sz="1600">
                <a:ea typeface="宋体" panose="02010600030101010101" pitchFamily="2" charset="-122"/>
                <a:sym typeface="+mn-ea"/>
              </a:rPr>
              <a:t>挂入</a:t>
            </a:r>
            <a:r>
              <a:rPr lang="en-US" sz="1600">
                <a:latin typeface="Calibri" panose="020F0502020204030204" charset="0"/>
                <a:ea typeface="宋体" panose="02010600030101010101" pitchFamily="2" charset="-122"/>
                <a:sym typeface="+mn-ea"/>
              </a:rPr>
              <a:t>pageCache ,</a:t>
            </a:r>
            <a:r>
              <a:rPr lang="zh-CN" sz="1600">
                <a:ea typeface="宋体" panose="02010600030101010101" pitchFamily="2" charset="-122"/>
                <a:sym typeface="+mn-ea"/>
              </a:rPr>
              <a:t>并加到活动文件页</a:t>
            </a:r>
            <a:r>
              <a:rPr lang="en-US" sz="1600">
                <a:latin typeface="Calibri" panose="020F0502020204030204" charset="0"/>
                <a:ea typeface="宋体" panose="02010600030101010101" pitchFamily="2" charset="-122"/>
                <a:sym typeface="+mn-ea"/>
              </a:rPr>
              <a:t>LRU</a:t>
            </a:r>
            <a:r>
              <a:rPr lang="zh-CN" sz="1600">
                <a:ea typeface="宋体" panose="02010600030101010101" pitchFamily="2" charset="-122"/>
                <a:sym typeface="+mn-ea"/>
              </a:rPr>
              <a:t>链表上</a:t>
            </a:r>
            <a:endParaRPr lang="zh-CN" sz="1600">
              <a:latin typeface="Calibri" panose="020F0502020204030204" charset="0"/>
              <a:ea typeface="宋体" panose="02010600030101010101" pitchFamily="2" charset="-122"/>
              <a:sym typeface="+mn-ea"/>
            </a:endParaRPr>
          </a:p>
          <a:p>
            <a:endParaRPr lang="zh-CN" altLang="en-US" sz="1600">
              <a:latin typeface="Calibri" panose="020F0502020204030204" charset="0"/>
              <a:ea typeface="宋体" panose="02010600030101010101" pitchFamily="2" charset="-122"/>
              <a:sym typeface="+mn-ea"/>
            </a:endParaRPr>
          </a:p>
        </p:txBody>
      </p:sp>
      <p:pic>
        <p:nvPicPr>
          <p:cNvPr id="6" name="图片 5"/>
          <p:cNvPicPr>
            <a:picLocks noChangeAspect="1"/>
          </p:cNvPicPr>
          <p:nvPr>
            <p:custDataLst>
              <p:tags r:id="rId2"/>
            </p:custDataLst>
          </p:nvPr>
        </p:nvPicPr>
        <p:blipFill>
          <a:blip r:embed="rId7"/>
          <a:stretch>
            <a:fillRect/>
          </a:stretch>
        </p:blipFill>
        <p:spPr>
          <a:xfrm>
            <a:off x="6292850" y="1861185"/>
            <a:ext cx="5556250" cy="4196715"/>
          </a:xfrm>
          <a:prstGeom prst="rect">
            <a:avLst/>
          </a:prstGeom>
        </p:spPr>
      </p:pic>
      <p:pic>
        <p:nvPicPr>
          <p:cNvPr id="7" name="图片 2"/>
          <p:cNvPicPr>
            <a:picLocks noChangeAspect="1"/>
          </p:cNvPicPr>
          <p:nvPr>
            <p:custDataLst>
              <p:tags r:id="rId3"/>
            </p:custDataLst>
          </p:nvPr>
        </p:nvPicPr>
        <p:blipFill>
          <a:blip r:embed="rId8"/>
          <a:stretch>
            <a:fillRect/>
          </a:stretch>
        </p:blipFill>
        <p:spPr>
          <a:xfrm>
            <a:off x="603885" y="3628390"/>
            <a:ext cx="5622290" cy="1503045"/>
          </a:xfrm>
          <a:prstGeom prst="rect">
            <a:avLst/>
          </a:prstGeom>
          <a:noFill/>
          <a:ln>
            <a:noFill/>
          </a:ln>
        </p:spPr>
      </p:pic>
      <p:pic>
        <p:nvPicPr>
          <p:cNvPr id="8" name="图片 7"/>
          <p:cNvPicPr>
            <a:picLocks noChangeAspect="1"/>
          </p:cNvPicPr>
          <p:nvPr>
            <p:custDataLst>
              <p:tags r:id="rId4"/>
            </p:custDataLst>
          </p:nvPr>
        </p:nvPicPr>
        <p:blipFill>
          <a:blip r:embed="rId9"/>
          <a:stretch>
            <a:fillRect/>
          </a:stretch>
        </p:blipFill>
        <p:spPr>
          <a:xfrm>
            <a:off x="603885" y="5131435"/>
            <a:ext cx="5250180" cy="1371600"/>
          </a:xfrm>
          <a:prstGeom prst="rect">
            <a:avLst/>
          </a:prstGeom>
        </p:spPr>
      </p:pic>
      <p:sp>
        <p:nvSpPr>
          <p:cNvPr id="9" name="文本框 8"/>
          <p:cNvSpPr txBox="1"/>
          <p:nvPr/>
        </p:nvSpPr>
        <p:spPr>
          <a:xfrm>
            <a:off x="-62144" y="-18189"/>
            <a:ext cx="1145220" cy="369332"/>
          </a:xfrm>
          <a:prstGeom prst="rect">
            <a:avLst/>
          </a:prstGeom>
          <a:noFill/>
        </p:spPr>
        <p:txBody>
          <a:bodyPr wrap="square" rtlCol="0">
            <a:spAutoFit/>
          </a:bodyPr>
          <a:lstStyle/>
          <a:p>
            <a:r>
              <a:rPr lang="zh-CN" altLang="en-US" dirty="0"/>
              <a:t>张婷婷</a:t>
            </a:r>
          </a:p>
        </p:txBody>
      </p:sp>
      <p:sp>
        <p:nvSpPr>
          <p:cNvPr id="3" name="矩形 2">
            <a:extLst>
              <a:ext uri="{FF2B5EF4-FFF2-40B4-BE49-F238E27FC236}">
                <a16:creationId xmlns:a16="http://schemas.microsoft.com/office/drawing/2014/main" id="{485ADD4F-49F5-4EFF-9CAE-C6ED341E9236}"/>
              </a:ext>
            </a:extLst>
          </p:cNvPr>
          <p:cNvSpPr/>
          <p:nvPr/>
        </p:nvSpPr>
        <p:spPr>
          <a:xfrm>
            <a:off x="506026" y="3971290"/>
            <a:ext cx="2325949" cy="2456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2">
            <a:extLst>
              <a:ext uri="{FF2B5EF4-FFF2-40B4-BE49-F238E27FC236}">
                <a16:creationId xmlns:a16="http://schemas.microsoft.com/office/drawing/2014/main" id="{AD65509C-24CE-476B-B153-1A08469B40EA}"/>
              </a:ext>
            </a:extLst>
          </p:cNvPr>
          <p:cNvSpPr/>
          <p:nvPr/>
        </p:nvSpPr>
        <p:spPr>
          <a:xfrm>
            <a:off x="947102" y="-48500"/>
            <a:ext cx="4563746" cy="1361655"/>
          </a:xfrm>
          <a:prstGeom prst="rect">
            <a:avLst/>
          </a:prstGeom>
        </p:spPr>
        <p:txBody>
          <a:bodyPr wrap="square">
            <a:spAutoFit/>
          </a:bodyPr>
          <a:lstStyle/>
          <a:p>
            <a:pPr>
              <a:lnSpc>
                <a:spcPct val="150000"/>
              </a:lnSpc>
              <a:spcBef>
                <a:spcPts val="2950"/>
              </a:spcBef>
              <a:defRPr/>
            </a:pPr>
            <a:r>
              <a:rPr lang="zh-CN" altLang="en-US" sz="2000" dirty="0">
                <a:solidFill>
                  <a:srgbClr val="24487D"/>
                </a:solidFill>
                <a:latin typeface="汉仪粗简黑简" panose="00020600040101010101" charset="-122"/>
                <a:ea typeface="汉仪粗简黑简" panose="00020600040101010101" charset="-122"/>
                <a:cs typeface="+mn-ea"/>
                <a:sym typeface="+mn-lt"/>
              </a:rPr>
              <a:t>一、</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a:t>
            </a:r>
            <a:r>
              <a:rPr lang="en-US" altLang="zh-CN" sz="2000" dirty="0" err="1">
                <a:solidFill>
                  <a:srgbClr val="24487D"/>
                </a:solidFill>
                <a:latin typeface="汉仪粗简黑简" panose="00020600040101010101" charset="-122"/>
                <a:ea typeface="汉仪粗简黑简" panose="00020600040101010101" charset="-122"/>
                <a:cs typeface="+mn-ea"/>
                <a:sym typeface="+mn-lt"/>
              </a:rPr>
              <a:t>OsVmmFileFault</a:t>
            </a:r>
            <a:endParaRPr lang="en-US" altLang="zh-CN" sz="2000" dirty="0">
              <a:solidFill>
                <a:srgbClr val="24487D"/>
              </a:solidFill>
              <a:latin typeface="汉仪粗简黑简" panose="00020600040101010101" charset="-122"/>
              <a:ea typeface="汉仪粗简黑简" panose="00020600040101010101" charset="-122"/>
              <a:cs typeface="+mn-ea"/>
              <a:sym typeface="+mn-lt"/>
            </a:endParaRPr>
          </a:p>
          <a:p>
            <a:pPr marL="0" marR="0" lvl="0" indent="0" algn="l" defTabSz="914400" rtl="0" eaLnBrk="1" fontAlgn="auto" latinLnBrk="0" hangingPunct="1">
              <a:lnSpc>
                <a:spcPct val="150000"/>
              </a:lnSpc>
              <a:spcBef>
                <a:spcPts val="2950"/>
              </a:spcBef>
              <a:spcAft>
                <a:spcPts val="0"/>
              </a:spcAft>
              <a:buClrTx/>
              <a:buSzTx/>
              <a:buFontTx/>
              <a:buNone/>
              <a:defRPr/>
            </a:pPr>
            <a:endPar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5027DE-D55D-4A84-93D6-F45BE9B2B12C}"/>
              </a:ext>
            </a:extLst>
          </p:cNvPr>
          <p:cNvSpPr txBox="1"/>
          <p:nvPr/>
        </p:nvSpPr>
        <p:spPr>
          <a:xfrm>
            <a:off x="3426780" y="284086"/>
            <a:ext cx="4820575" cy="892552"/>
          </a:xfrm>
          <a:prstGeom prst="rect">
            <a:avLst/>
          </a:prstGeom>
          <a:noFill/>
        </p:spPr>
        <p:txBody>
          <a:bodyPr wrap="square" rtlCol="0">
            <a:spAutoFit/>
          </a:bodyPr>
          <a:lstStyle/>
          <a:p>
            <a:pPr algn="ctr"/>
            <a:r>
              <a:rPr lang="en-US" altLang="zh-CN" sz="2800" b="1" dirty="0"/>
              <a:t>3.2 LRU</a:t>
            </a:r>
            <a:r>
              <a:rPr lang="zh-CN" altLang="en-US" sz="2800" b="1" dirty="0"/>
              <a:t>链表</a:t>
            </a:r>
            <a:endParaRPr lang="en-US" altLang="zh-CN" sz="2800" b="1" dirty="0"/>
          </a:p>
          <a:p>
            <a:pPr algn="ctr"/>
            <a:r>
              <a:rPr lang="en-US" altLang="zh-CN" sz="1200" dirty="0"/>
              <a:t>——</a:t>
            </a:r>
            <a:r>
              <a:rPr lang="zh-CN" altLang="en-US" sz="1200" dirty="0"/>
              <a:t>最近最少使用，内核中最近不使用的页在较短的时间内也不会频繁使用</a:t>
            </a:r>
          </a:p>
        </p:txBody>
      </p:sp>
      <p:sp>
        <p:nvSpPr>
          <p:cNvPr id="5" name="文本框 4">
            <a:extLst>
              <a:ext uri="{FF2B5EF4-FFF2-40B4-BE49-F238E27FC236}">
                <a16:creationId xmlns:a16="http://schemas.microsoft.com/office/drawing/2014/main" id="{F0DBF27C-FA7D-4A26-B512-A55AE448F54A}"/>
              </a:ext>
            </a:extLst>
          </p:cNvPr>
          <p:cNvSpPr txBox="1"/>
          <p:nvPr/>
        </p:nvSpPr>
        <p:spPr>
          <a:xfrm>
            <a:off x="0" y="0"/>
            <a:ext cx="967666" cy="369332"/>
          </a:xfrm>
          <a:prstGeom prst="rect">
            <a:avLst/>
          </a:prstGeom>
          <a:noFill/>
        </p:spPr>
        <p:txBody>
          <a:bodyPr wrap="square" rtlCol="0">
            <a:spAutoFit/>
          </a:bodyPr>
          <a:lstStyle/>
          <a:p>
            <a:r>
              <a:rPr lang="zh-CN" altLang="en-US" dirty="0"/>
              <a:t>张馨木</a:t>
            </a:r>
          </a:p>
        </p:txBody>
      </p:sp>
      <p:pic>
        <p:nvPicPr>
          <p:cNvPr id="6" name="图片 5">
            <a:extLst>
              <a:ext uri="{FF2B5EF4-FFF2-40B4-BE49-F238E27FC236}">
                <a16:creationId xmlns:a16="http://schemas.microsoft.com/office/drawing/2014/main" id="{632CCF7C-14EB-40B5-980D-A022A9CD3A58}"/>
              </a:ext>
            </a:extLst>
          </p:cNvPr>
          <p:cNvPicPr>
            <a:picLocks noChangeAspect="1"/>
          </p:cNvPicPr>
          <p:nvPr/>
        </p:nvPicPr>
        <p:blipFill>
          <a:blip r:embed="rId2"/>
          <a:stretch>
            <a:fillRect/>
          </a:stretch>
        </p:blipFill>
        <p:spPr>
          <a:xfrm>
            <a:off x="483833" y="1252863"/>
            <a:ext cx="3041792" cy="1514137"/>
          </a:xfrm>
          <a:prstGeom prst="rect">
            <a:avLst/>
          </a:prstGeom>
        </p:spPr>
      </p:pic>
      <p:sp>
        <p:nvSpPr>
          <p:cNvPr id="4" name="Rectangle 1">
            <a:extLst>
              <a:ext uri="{FF2B5EF4-FFF2-40B4-BE49-F238E27FC236}">
                <a16:creationId xmlns:a16="http://schemas.microsoft.com/office/drawing/2014/main" id="{B5DF7760-A459-4BA4-BD96-9C4FC91B2E67}"/>
              </a:ext>
            </a:extLst>
          </p:cNvPr>
          <p:cNvSpPr>
            <a:spLocks noChangeArrowheads="1"/>
          </p:cNvSpPr>
          <p:nvPr/>
        </p:nvSpPr>
        <p:spPr bwMode="auto">
          <a:xfrm>
            <a:off x="0" y="-138499"/>
            <a:ext cx="38525" cy="27699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8D37498-1DD1-468D-AA58-5AD2734FAC03}"/>
              </a:ext>
            </a:extLst>
          </p:cNvPr>
          <p:cNvSpPr txBox="1"/>
          <p:nvPr/>
        </p:nvSpPr>
        <p:spPr>
          <a:xfrm>
            <a:off x="6176341" y="1280816"/>
            <a:ext cx="5796762" cy="5632311"/>
          </a:xfrm>
          <a:prstGeom prst="rect">
            <a:avLst/>
          </a:prstGeom>
          <a:noFill/>
        </p:spPr>
        <p:txBody>
          <a:bodyPr wrap="square" rtlCol="0">
            <a:spAutoFit/>
          </a:bodyPr>
          <a:lstStyle/>
          <a:p>
            <a:pPr lvl="0" eaLnBrk="0" fontAlgn="base" hangingPunct="0">
              <a:spcBef>
                <a:spcPct val="0"/>
              </a:spcBef>
              <a:spcAft>
                <a:spcPct val="0"/>
              </a:spcAft>
            </a:pPr>
            <a:endParaRPr lang="zh-CN" altLang="zh-CN" dirty="0">
              <a:solidFill>
                <a:srgbClr val="333333"/>
              </a:solidFill>
              <a:latin typeface="Arial" panose="020B0604020202020204" pitchFamily="34" charset="0"/>
            </a:endParaRPr>
          </a:p>
          <a:p>
            <a:pPr eaLnBrk="0" fontAlgn="ctr" hangingPunct="0">
              <a:spcBef>
                <a:spcPct val="0"/>
              </a:spcBef>
              <a:spcAft>
                <a:spcPct val="0"/>
              </a:spcAft>
              <a:buFontTx/>
              <a:buChar char="•"/>
            </a:pPr>
            <a:r>
              <a:rPr lang="zh-CN" altLang="zh-CN" dirty="0">
                <a:solidFill>
                  <a:srgbClr val="333333"/>
                </a:solidFill>
                <a:latin typeface="Arial" panose="020B0604020202020204" pitchFamily="34" charset="0"/>
              </a:rPr>
              <a:t>如果页面被认为是活跃的，则将该页的 </a:t>
            </a:r>
            <a:r>
              <a:rPr lang="en-US" altLang="zh-CN" dirty="0">
                <a:solidFill>
                  <a:srgbClr val="333333"/>
                </a:solidFill>
                <a:latin typeface="Arial" panose="020B0604020202020204" pitchFamily="34" charset="0"/>
              </a:rPr>
              <a:t>act=1</a:t>
            </a:r>
            <a:r>
              <a:rPr lang="zh-CN" altLang="zh-CN" dirty="0">
                <a:solidFill>
                  <a:srgbClr val="333333"/>
                </a:solidFill>
                <a:latin typeface="Arial" panose="020B0604020202020204" pitchFamily="34" charset="0"/>
              </a:rPr>
              <a:t>；否则</a:t>
            </a:r>
            <a:r>
              <a:rPr lang="en-US" altLang="zh-CN" dirty="0">
                <a:solidFill>
                  <a:srgbClr val="333333"/>
                </a:solidFill>
                <a:latin typeface="Arial" panose="020B0604020202020204" pitchFamily="34" charset="0"/>
              </a:rPr>
              <a:t>act=0</a:t>
            </a:r>
          </a:p>
          <a:p>
            <a:pPr eaLnBrk="0" fontAlgn="ctr" hangingPunct="0">
              <a:spcBef>
                <a:spcPct val="0"/>
              </a:spcBef>
              <a:spcAft>
                <a:spcPct val="0"/>
              </a:spcAft>
              <a:buFontTx/>
              <a:buChar char="•"/>
            </a:pPr>
            <a:r>
              <a:rPr lang="zh-CN" altLang="zh-CN" dirty="0">
                <a:solidFill>
                  <a:srgbClr val="333333"/>
                </a:solidFill>
                <a:latin typeface="Arial" panose="020B0604020202020204" pitchFamily="34" charset="0"/>
              </a:rPr>
              <a:t>当页面被访问时</a:t>
            </a:r>
            <a:r>
              <a:rPr lang="zh-CN" altLang="en-US" dirty="0">
                <a:solidFill>
                  <a:srgbClr val="333333"/>
                </a:solidFill>
                <a:latin typeface="Arial" panose="020B0604020202020204" pitchFamily="34" charset="0"/>
              </a:rPr>
              <a:t>：</a:t>
            </a:r>
            <a:r>
              <a:rPr lang="zh-CN" altLang="zh-CN" dirty="0">
                <a:solidFill>
                  <a:srgbClr val="333333"/>
                </a:solidFill>
                <a:latin typeface="Arial" panose="020B0604020202020204" pitchFamily="34" charset="0"/>
              </a:rPr>
              <a:t>检查该页的 </a:t>
            </a:r>
            <a:r>
              <a:rPr lang="en-US" altLang="zh-CN" dirty="0">
                <a:solidFill>
                  <a:srgbClr val="333333"/>
                </a:solidFill>
                <a:latin typeface="Arial" panose="020B0604020202020204" pitchFamily="34" charset="0"/>
              </a:rPr>
              <a:t>ref</a:t>
            </a:r>
            <a:r>
              <a:rPr lang="zh-CN" altLang="en-US" dirty="0">
                <a:solidFill>
                  <a:srgbClr val="333333"/>
                </a:solidFill>
                <a:latin typeface="Arial" panose="020B0604020202020204" pitchFamily="34" charset="0"/>
              </a:rPr>
              <a:t>标签</a:t>
            </a:r>
            <a:r>
              <a:rPr lang="en-US" altLang="zh-CN" dirty="0">
                <a:solidFill>
                  <a:srgbClr val="333333"/>
                </a:solidFill>
                <a:latin typeface="Arial" panose="020B0604020202020204" pitchFamily="34" charset="0"/>
              </a:rPr>
              <a:t>——</a:t>
            </a:r>
          </a:p>
          <a:p>
            <a:pPr eaLnBrk="0" fontAlgn="ctr" hangingPunct="0">
              <a:spcBef>
                <a:spcPct val="0"/>
              </a:spcBef>
              <a:spcAft>
                <a:spcPct val="0"/>
              </a:spcAft>
            </a:pPr>
            <a:r>
              <a:rPr lang="zh-CN" altLang="zh-CN" dirty="0">
                <a:solidFill>
                  <a:srgbClr val="333333"/>
                </a:solidFill>
                <a:latin typeface="Arial" panose="020B0604020202020204" pitchFamily="34" charset="0"/>
              </a:rPr>
              <a:t>若</a:t>
            </a:r>
            <a:r>
              <a:rPr lang="en-US" altLang="zh-CN" dirty="0">
                <a:solidFill>
                  <a:srgbClr val="333333"/>
                </a:solidFill>
                <a:latin typeface="Arial" panose="020B0604020202020204" pitchFamily="34" charset="0"/>
              </a:rPr>
              <a:t>ref=0</a:t>
            </a:r>
            <a:r>
              <a:rPr lang="zh-CN" altLang="en-US" dirty="0">
                <a:solidFill>
                  <a:srgbClr val="333333"/>
                </a:solidFill>
                <a:latin typeface="Arial" panose="020B0604020202020204" pitchFamily="34" charset="0"/>
              </a:rPr>
              <a:t>则</a:t>
            </a:r>
            <a:r>
              <a:rPr lang="en-US" altLang="zh-CN" dirty="0">
                <a:solidFill>
                  <a:srgbClr val="333333"/>
                </a:solidFill>
                <a:latin typeface="Arial" panose="020B0604020202020204" pitchFamily="34" charset="0"/>
              </a:rPr>
              <a:t>ref=1</a:t>
            </a:r>
            <a:r>
              <a:rPr lang="zh-CN" altLang="zh-CN" dirty="0">
                <a:solidFill>
                  <a:srgbClr val="333333"/>
                </a:solidFill>
                <a:latin typeface="Arial" panose="020B0604020202020204" pitchFamily="34" charset="0"/>
              </a:rPr>
              <a:t>；</a:t>
            </a:r>
            <a:endParaRPr lang="en-US" altLang="zh-CN" dirty="0">
              <a:solidFill>
                <a:srgbClr val="333333"/>
              </a:solidFill>
              <a:latin typeface="Arial" panose="020B0604020202020204" pitchFamily="34" charset="0"/>
            </a:endParaRPr>
          </a:p>
          <a:p>
            <a:pPr eaLnBrk="0" fontAlgn="ctr" hangingPunct="0">
              <a:spcBef>
                <a:spcPct val="0"/>
              </a:spcBef>
              <a:spcAft>
                <a:spcPct val="0"/>
              </a:spcAft>
            </a:pPr>
            <a:r>
              <a:rPr lang="zh-CN" altLang="zh-CN" dirty="0">
                <a:solidFill>
                  <a:srgbClr val="333333"/>
                </a:solidFill>
                <a:latin typeface="Arial" panose="020B0604020202020204" pitchFamily="34" charset="0"/>
              </a:rPr>
              <a:t>若</a:t>
            </a:r>
            <a:r>
              <a:rPr lang="en-US" altLang="zh-CN" dirty="0">
                <a:solidFill>
                  <a:srgbClr val="333333"/>
                </a:solidFill>
                <a:latin typeface="Arial" panose="020B0604020202020204" pitchFamily="34" charset="0"/>
              </a:rPr>
              <a:t>ref=1</a:t>
            </a:r>
            <a:r>
              <a:rPr lang="zh-CN" altLang="zh-CN" dirty="0">
                <a:solidFill>
                  <a:srgbClr val="333333"/>
                </a:solidFill>
                <a:latin typeface="Arial" panose="020B0604020202020204" pitchFamily="34" charset="0"/>
              </a:rPr>
              <a:t>则意味着该页经常被访问</a:t>
            </a:r>
            <a:endParaRPr lang="en-US" altLang="zh-CN" dirty="0">
              <a:solidFill>
                <a:srgbClr val="333333"/>
              </a:solidFill>
              <a:latin typeface="Arial" panose="020B0604020202020204" pitchFamily="34" charset="0"/>
            </a:endParaRPr>
          </a:p>
          <a:p>
            <a:pPr eaLnBrk="0" fontAlgn="ctr" hangingPunct="0">
              <a:spcBef>
                <a:spcPct val="0"/>
              </a:spcBef>
              <a:spcAft>
                <a:spcPct val="0"/>
              </a:spcAft>
            </a:pPr>
            <a:r>
              <a:rPr lang="en-US" altLang="zh-CN" dirty="0">
                <a:solidFill>
                  <a:srgbClr val="333333"/>
                </a:solidFill>
                <a:latin typeface="Arial" panose="020B0604020202020204" pitchFamily="34" charset="0"/>
              </a:rPr>
              <a:t>	</a:t>
            </a:r>
            <a:r>
              <a:rPr lang="zh-CN" altLang="zh-CN" dirty="0">
                <a:solidFill>
                  <a:srgbClr val="333333"/>
                </a:solidFill>
                <a:latin typeface="Arial" panose="020B0604020202020204" pitchFamily="34" charset="0"/>
              </a:rPr>
              <a:t>若该页在 inactive 链表上，则</a:t>
            </a:r>
            <a:r>
              <a:rPr lang="en-US" altLang="zh-CN" dirty="0">
                <a:solidFill>
                  <a:srgbClr val="333333"/>
                </a:solidFill>
                <a:latin typeface="Arial" panose="020B0604020202020204" pitchFamily="34" charset="0"/>
              </a:rPr>
              <a:t>act=1</a:t>
            </a:r>
            <a:r>
              <a:rPr lang="zh-CN" altLang="zh-CN" dirty="0">
                <a:solidFill>
                  <a:srgbClr val="333333"/>
                </a:solidFill>
                <a:latin typeface="Arial" panose="020B0604020202020204" pitchFamily="34" charset="0"/>
              </a:rPr>
              <a:t>，将其移动到 active 链表上去，并</a:t>
            </a:r>
            <a:r>
              <a:rPr lang="zh-CN" altLang="en-US" dirty="0">
                <a:solidFill>
                  <a:srgbClr val="333333"/>
                </a:solidFill>
                <a:latin typeface="Arial" panose="020B0604020202020204" pitchFamily="34" charset="0"/>
              </a:rPr>
              <a:t>使</a:t>
            </a:r>
            <a:r>
              <a:rPr lang="en-US" altLang="zh-CN" dirty="0">
                <a:solidFill>
                  <a:srgbClr val="333333"/>
                </a:solidFill>
                <a:latin typeface="Arial" panose="020B0604020202020204" pitchFamily="34" charset="0"/>
              </a:rPr>
              <a:t>ref=0</a:t>
            </a:r>
            <a:r>
              <a:rPr lang="zh-CN" altLang="zh-CN" dirty="0">
                <a:solidFill>
                  <a:srgbClr val="333333"/>
                </a:solidFill>
                <a:latin typeface="Arial" panose="020B0604020202020204" pitchFamily="34" charset="0"/>
              </a:rPr>
              <a:t>；</a:t>
            </a:r>
            <a:endParaRPr lang="en-US" altLang="zh-CN" dirty="0">
              <a:solidFill>
                <a:srgbClr val="333333"/>
              </a:solidFill>
              <a:latin typeface="Arial" panose="020B0604020202020204" pitchFamily="34" charset="0"/>
            </a:endParaRPr>
          </a:p>
          <a:p>
            <a:pPr eaLnBrk="0" fontAlgn="ctr" hangingPunct="0">
              <a:spcBef>
                <a:spcPct val="0"/>
              </a:spcBef>
              <a:spcAft>
                <a:spcPct val="0"/>
              </a:spcAft>
            </a:pPr>
            <a:r>
              <a:rPr lang="en-US" altLang="zh-CN" dirty="0">
                <a:solidFill>
                  <a:srgbClr val="333333"/>
                </a:solidFill>
                <a:latin typeface="Arial" panose="020B0604020202020204" pitchFamily="34" charset="0"/>
              </a:rPr>
              <a:t>	</a:t>
            </a:r>
            <a:r>
              <a:rPr lang="zh-CN" altLang="zh-CN" dirty="0">
                <a:solidFill>
                  <a:srgbClr val="333333"/>
                </a:solidFill>
                <a:latin typeface="Arial" panose="020B0604020202020204" pitchFamily="34" charset="0"/>
              </a:rPr>
              <a:t>如果页面的</a:t>
            </a:r>
            <a:r>
              <a:rPr lang="en-US" altLang="zh-CN" dirty="0">
                <a:solidFill>
                  <a:srgbClr val="333333"/>
                </a:solidFill>
                <a:latin typeface="Arial" panose="020B0604020202020204" pitchFamily="34" charset="0"/>
              </a:rPr>
              <a:t>ref=1</a:t>
            </a:r>
            <a:r>
              <a:rPr lang="zh-CN" altLang="zh-CN" dirty="0">
                <a:solidFill>
                  <a:srgbClr val="333333"/>
                </a:solidFill>
                <a:latin typeface="Arial" panose="020B0604020202020204" pitchFamily="34" charset="0"/>
              </a:rPr>
              <a:t>一段时间后，该页面没有被再次访问，</a:t>
            </a:r>
            <a:r>
              <a:rPr lang="zh-CN" altLang="en-US" dirty="0">
                <a:solidFill>
                  <a:srgbClr val="333333"/>
                </a:solidFill>
                <a:latin typeface="Arial" panose="020B0604020202020204" pitchFamily="34" charset="0"/>
              </a:rPr>
              <a:t>则</a:t>
            </a:r>
            <a:r>
              <a:rPr lang="en-US" altLang="zh-CN" dirty="0">
                <a:solidFill>
                  <a:srgbClr val="333333"/>
                </a:solidFill>
                <a:latin typeface="Arial" panose="020B0604020202020204" pitchFamily="34" charset="0"/>
              </a:rPr>
              <a:t>ref=0</a:t>
            </a:r>
            <a:r>
              <a:rPr lang="zh-CN"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表示</a:t>
            </a:r>
            <a:r>
              <a:rPr lang="zh-CN" altLang="zh-CN" dirty="0">
                <a:solidFill>
                  <a:srgbClr val="333333"/>
                </a:solidFill>
                <a:latin typeface="Arial" panose="020B0604020202020204" pitchFamily="34" charset="0"/>
              </a:rPr>
              <a:t>这个页面最近这段时间都没有被访问</a:t>
            </a:r>
            <a:r>
              <a:rPr lang="zh-CN" altLang="en-US" dirty="0">
                <a:solidFill>
                  <a:srgbClr val="333333"/>
                </a:solidFill>
                <a:latin typeface="Arial" panose="020B0604020202020204" pitchFamily="34" charset="0"/>
              </a:rPr>
              <a:t>；</a:t>
            </a:r>
            <a:endParaRPr lang="en-US" altLang="zh-CN" dirty="0">
              <a:solidFill>
                <a:srgbClr val="333333"/>
              </a:solidFill>
              <a:latin typeface="Arial" panose="020B0604020202020204" pitchFamily="34" charset="0"/>
            </a:endParaRPr>
          </a:p>
          <a:p>
            <a:pPr eaLnBrk="0" fontAlgn="ctr" hangingPunct="0">
              <a:spcBef>
                <a:spcPct val="0"/>
              </a:spcBef>
              <a:spcAft>
                <a:spcPct val="0"/>
              </a:spcAft>
            </a:pPr>
            <a:r>
              <a:rPr lang="zh-CN" altLang="zh-CN" dirty="0">
                <a:solidFill>
                  <a:srgbClr val="333333"/>
                </a:solidFill>
                <a:latin typeface="Arial" panose="020B0604020202020204" pitchFamily="34" charset="0"/>
              </a:rPr>
              <a:t>对于某个在 active 链表上的页面来说，</a:t>
            </a:r>
            <a:r>
              <a:rPr lang="en-US" altLang="zh-CN" dirty="0">
                <a:solidFill>
                  <a:srgbClr val="333333"/>
                </a:solidFill>
                <a:latin typeface="Arial" panose="020B0604020202020204" pitchFamily="34" charset="0"/>
              </a:rPr>
              <a:t>act=1</a:t>
            </a:r>
            <a:r>
              <a:rPr lang="zh-CN" altLang="zh-CN" dirty="0">
                <a:solidFill>
                  <a:srgbClr val="333333"/>
                </a:solidFill>
                <a:latin typeface="Arial" panose="020B0604020202020204" pitchFamily="34" charset="0"/>
              </a:rPr>
              <a:t>，如果 </a:t>
            </a:r>
            <a:r>
              <a:rPr lang="en-US" altLang="zh-CN" dirty="0">
                <a:solidFill>
                  <a:srgbClr val="333333"/>
                </a:solidFill>
                <a:latin typeface="Arial" panose="020B0604020202020204" pitchFamily="34" charset="0"/>
              </a:rPr>
              <a:t>ref=0</a:t>
            </a:r>
            <a:r>
              <a:rPr lang="zh-CN" altLang="zh-CN" dirty="0">
                <a:solidFill>
                  <a:srgbClr val="333333"/>
                </a:solidFill>
                <a:latin typeface="Arial" panose="020B0604020202020204" pitchFamily="34" charset="0"/>
              </a:rPr>
              <a:t>给定一段时间之后，该页面如果还是没有被访问，那么该页面</a:t>
            </a:r>
            <a:r>
              <a:rPr lang="en-US" altLang="zh-CN" dirty="0">
                <a:solidFill>
                  <a:srgbClr val="333333"/>
                </a:solidFill>
                <a:latin typeface="Arial" panose="020B0604020202020204" pitchFamily="34" charset="0"/>
              </a:rPr>
              <a:t>act=0</a:t>
            </a:r>
            <a:r>
              <a:rPr lang="zh-CN" altLang="zh-CN" dirty="0">
                <a:solidFill>
                  <a:srgbClr val="333333"/>
                </a:solidFill>
                <a:latin typeface="Arial" panose="020B0604020202020204" pitchFamily="34" charset="0"/>
              </a:rPr>
              <a:t>，挪到 inactive 链表上去</a:t>
            </a:r>
            <a:r>
              <a:rPr lang="zh-CN" altLang="en-US" dirty="0">
                <a:solidFill>
                  <a:srgbClr val="333333"/>
                </a:solidFill>
                <a:latin typeface="Arial" panose="020B0604020202020204" pitchFamily="34" charset="0"/>
              </a:rPr>
              <a:t>；</a:t>
            </a:r>
            <a:endParaRPr lang="zh-CN" altLang="zh-CN" dirty="0">
              <a:solidFill>
                <a:srgbClr val="333333"/>
              </a:solidFill>
              <a:latin typeface="Arial" panose="020B0604020202020204" pitchFamily="34" charset="0"/>
            </a:endParaRPr>
          </a:p>
          <a:p>
            <a:pPr eaLnBrk="0" fontAlgn="ctr" hangingPunct="0">
              <a:spcBef>
                <a:spcPct val="0"/>
              </a:spcBef>
              <a:spcAft>
                <a:spcPct val="0"/>
              </a:spcAft>
            </a:pPr>
            <a:endParaRPr lang="en-US" altLang="zh-CN" dirty="0">
              <a:solidFill>
                <a:srgbClr val="333333"/>
              </a:solidFill>
              <a:latin typeface="Arial" panose="020B0604020202020204" pitchFamily="34" charset="0"/>
            </a:endParaRPr>
          </a:p>
          <a:p>
            <a:pPr lvl="0" eaLnBrk="0" fontAlgn="ctr" hangingPunct="0">
              <a:spcBef>
                <a:spcPct val="0"/>
              </a:spcBef>
              <a:spcAft>
                <a:spcPct val="0"/>
              </a:spcAft>
              <a:buFontTx/>
              <a:buChar char="•"/>
            </a:pPr>
            <a:r>
              <a:rPr lang="zh-CN" altLang="zh-CN" dirty="0">
                <a:solidFill>
                  <a:srgbClr val="333333"/>
                </a:solidFill>
                <a:latin typeface="Arial" panose="020B0604020202020204" pitchFamily="34" charset="0"/>
              </a:rPr>
              <a:t>当操作系统进行页面回收时，每扫描到一个页面，就会调用该函数设置页面的</a:t>
            </a:r>
            <a:r>
              <a:rPr lang="en-US" altLang="zh-CN" dirty="0">
                <a:solidFill>
                  <a:srgbClr val="333333"/>
                </a:solidFill>
                <a:latin typeface="Arial" panose="020B0604020202020204" pitchFamily="34" charset="0"/>
              </a:rPr>
              <a:t>ref</a:t>
            </a:r>
            <a:r>
              <a:rPr lang="zh-CN" altLang="en-US" dirty="0">
                <a:solidFill>
                  <a:srgbClr val="333333"/>
                </a:solidFill>
                <a:latin typeface="Arial" panose="020B0604020202020204" pitchFamily="34" charset="0"/>
              </a:rPr>
              <a:t>。</a:t>
            </a:r>
            <a:r>
              <a:rPr lang="zh-CN" altLang="zh-CN" dirty="0">
                <a:solidFill>
                  <a:srgbClr val="333333"/>
                </a:solidFill>
                <a:latin typeface="Arial" panose="020B0604020202020204" pitchFamily="34" charset="0"/>
              </a:rPr>
              <a:t>如果一个页面的 </a:t>
            </a:r>
            <a:r>
              <a:rPr lang="en-US" altLang="zh-CN" dirty="0">
                <a:solidFill>
                  <a:srgbClr val="333333"/>
                </a:solidFill>
                <a:latin typeface="Arial" panose="020B0604020202020204" pitchFamily="34" charset="0"/>
              </a:rPr>
              <a:t>ref</a:t>
            </a:r>
            <a:r>
              <a:rPr lang="zh-CN" altLang="zh-CN" dirty="0">
                <a:solidFill>
                  <a:srgbClr val="333333"/>
                </a:solidFill>
                <a:latin typeface="Arial" panose="020B0604020202020204" pitchFamily="34" charset="0"/>
              </a:rPr>
              <a:t> </a:t>
            </a:r>
            <a:r>
              <a:rPr lang="en-US" altLang="zh-CN" dirty="0">
                <a:solidFill>
                  <a:srgbClr val="333333"/>
                </a:solidFill>
                <a:latin typeface="Arial" panose="020B0604020202020204" pitchFamily="34" charset="0"/>
              </a:rPr>
              <a:t>=1</a:t>
            </a:r>
            <a:r>
              <a:rPr lang="zh-CN" altLang="zh-CN" dirty="0">
                <a:solidFill>
                  <a:srgbClr val="333333"/>
                </a:solidFill>
                <a:latin typeface="Arial" panose="020B0604020202020204" pitchFamily="34" charset="0"/>
              </a:rPr>
              <a:t>，但是在一定时间内该页面没有被再次访问，那么该页面的</a:t>
            </a:r>
            <a:r>
              <a:rPr lang="en-US" altLang="zh-CN" dirty="0">
                <a:solidFill>
                  <a:srgbClr val="333333"/>
                </a:solidFill>
                <a:latin typeface="Arial" panose="020B0604020202020204" pitchFamily="34" charset="0"/>
              </a:rPr>
              <a:t>ref</a:t>
            </a:r>
            <a:r>
              <a:rPr lang="zh-CN" altLang="zh-CN" dirty="0">
                <a:solidFill>
                  <a:srgbClr val="333333"/>
                </a:solidFill>
                <a:latin typeface="Arial" panose="020B0604020202020204" pitchFamily="34" charset="0"/>
              </a:rPr>
              <a:t> </a:t>
            </a:r>
            <a:r>
              <a:rPr lang="en-US" altLang="zh-CN" dirty="0">
                <a:solidFill>
                  <a:srgbClr val="333333"/>
                </a:solidFill>
                <a:latin typeface="Arial" panose="020B0604020202020204" pitchFamily="34" charset="0"/>
              </a:rPr>
              <a:t>=0</a:t>
            </a:r>
            <a:r>
              <a:rPr lang="zh-CN" altLang="en-US" dirty="0">
                <a:solidFill>
                  <a:srgbClr val="333333"/>
                </a:solidFill>
                <a:latin typeface="Arial" panose="020B0604020202020204" pitchFamily="34" charset="0"/>
              </a:rPr>
              <a:t>。回收从</a:t>
            </a:r>
            <a:r>
              <a:rPr lang="en-US" altLang="zh-CN" dirty="0">
                <a:solidFill>
                  <a:srgbClr val="333333"/>
                </a:solidFill>
                <a:latin typeface="Arial" panose="020B0604020202020204" pitchFamily="34" charset="0"/>
              </a:rPr>
              <a:t>inactive</a:t>
            </a:r>
            <a:r>
              <a:rPr lang="zh-CN" altLang="en-US" dirty="0">
                <a:solidFill>
                  <a:srgbClr val="333333"/>
                </a:solidFill>
                <a:latin typeface="Arial" panose="020B0604020202020204" pitchFamily="34" charset="0"/>
              </a:rPr>
              <a:t>链表的尾部开始进行回收。</a:t>
            </a:r>
            <a:endParaRPr lang="zh-CN" altLang="zh-CN" dirty="0">
              <a:solidFill>
                <a:srgbClr val="333333"/>
              </a:solidFill>
              <a:latin typeface="Arial" panose="020B0604020202020204" pitchFamily="34" charset="0"/>
            </a:endParaRPr>
          </a:p>
          <a:p>
            <a:endParaRPr lang="zh-CN" altLang="en-US" dirty="0"/>
          </a:p>
        </p:txBody>
      </p:sp>
      <p:sp>
        <p:nvSpPr>
          <p:cNvPr id="8" name="Rectangle 2">
            <a:extLst>
              <a:ext uri="{FF2B5EF4-FFF2-40B4-BE49-F238E27FC236}">
                <a16:creationId xmlns:a16="http://schemas.microsoft.com/office/drawing/2014/main" id="{CA202FD8-A04F-400E-94FE-88C38026BFBD}"/>
              </a:ext>
            </a:extLst>
          </p:cNvPr>
          <p:cNvSpPr>
            <a:spLocks noChangeArrowheads="1"/>
          </p:cNvSpPr>
          <p:nvPr/>
        </p:nvSpPr>
        <p:spPr bwMode="auto">
          <a:xfrm>
            <a:off x="0" y="-138499"/>
            <a:ext cx="38525" cy="27699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文本框 8">
            <a:extLst>
              <a:ext uri="{FF2B5EF4-FFF2-40B4-BE49-F238E27FC236}">
                <a16:creationId xmlns:a16="http://schemas.microsoft.com/office/drawing/2014/main" id="{09C40330-C042-4F82-87CD-A355532E7ECE}"/>
              </a:ext>
            </a:extLst>
          </p:cNvPr>
          <p:cNvSpPr txBox="1"/>
          <p:nvPr/>
        </p:nvSpPr>
        <p:spPr>
          <a:xfrm>
            <a:off x="483833" y="634485"/>
            <a:ext cx="2192785" cy="646331"/>
          </a:xfrm>
          <a:prstGeom prst="rect">
            <a:avLst/>
          </a:prstGeom>
          <a:noFill/>
        </p:spPr>
        <p:txBody>
          <a:bodyPr wrap="square" rtlCol="0">
            <a:spAutoFit/>
          </a:bodyPr>
          <a:lstStyle/>
          <a:p>
            <a:r>
              <a:rPr lang="en-US" altLang="zh-CN" dirty="0"/>
              <a:t>Ref——</a:t>
            </a:r>
            <a:r>
              <a:rPr lang="zh-CN" altLang="en-US" dirty="0"/>
              <a:t>页面被引用；</a:t>
            </a:r>
            <a:endParaRPr lang="en-US" altLang="zh-CN" dirty="0"/>
          </a:p>
          <a:p>
            <a:r>
              <a:rPr lang="en-US" altLang="zh-CN" dirty="0"/>
              <a:t>Act——</a:t>
            </a:r>
            <a:r>
              <a:rPr lang="zh-CN" altLang="en-US" dirty="0"/>
              <a:t>页面活动；</a:t>
            </a:r>
          </a:p>
        </p:txBody>
      </p:sp>
      <p:pic>
        <p:nvPicPr>
          <p:cNvPr id="10" name="图片 9">
            <a:extLst>
              <a:ext uri="{FF2B5EF4-FFF2-40B4-BE49-F238E27FC236}">
                <a16:creationId xmlns:a16="http://schemas.microsoft.com/office/drawing/2014/main" id="{B86701BF-31EE-477A-9C83-2BE030101730}"/>
              </a:ext>
            </a:extLst>
          </p:cNvPr>
          <p:cNvPicPr>
            <a:picLocks noChangeAspect="1"/>
          </p:cNvPicPr>
          <p:nvPr/>
        </p:nvPicPr>
        <p:blipFill>
          <a:blip r:embed="rId3"/>
          <a:stretch>
            <a:fillRect/>
          </a:stretch>
        </p:blipFill>
        <p:spPr>
          <a:xfrm>
            <a:off x="299238" y="5406738"/>
            <a:ext cx="5796762" cy="1006382"/>
          </a:xfrm>
          <a:prstGeom prst="rect">
            <a:avLst/>
          </a:prstGeom>
        </p:spPr>
      </p:pic>
      <p:sp>
        <p:nvSpPr>
          <p:cNvPr id="11" name="矩形 10">
            <a:extLst>
              <a:ext uri="{FF2B5EF4-FFF2-40B4-BE49-F238E27FC236}">
                <a16:creationId xmlns:a16="http://schemas.microsoft.com/office/drawing/2014/main" id="{A36EF092-6512-4282-AF69-2EF22C2E5CC3}"/>
              </a:ext>
            </a:extLst>
          </p:cNvPr>
          <p:cNvSpPr/>
          <p:nvPr/>
        </p:nvSpPr>
        <p:spPr>
          <a:xfrm>
            <a:off x="483833" y="5833737"/>
            <a:ext cx="4203158" cy="133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48057E19-EFCC-4EF5-A638-8B54BA0CBB99}"/>
              </a:ext>
            </a:extLst>
          </p:cNvPr>
          <p:cNvPicPr>
            <a:picLocks noChangeAspect="1"/>
          </p:cNvPicPr>
          <p:nvPr/>
        </p:nvPicPr>
        <p:blipFill>
          <a:blip r:embed="rId4"/>
          <a:stretch>
            <a:fillRect/>
          </a:stretch>
        </p:blipFill>
        <p:spPr>
          <a:xfrm>
            <a:off x="483833" y="2816946"/>
            <a:ext cx="5125115" cy="2526518"/>
          </a:xfrm>
          <a:prstGeom prst="rect">
            <a:avLst/>
          </a:prstGeom>
        </p:spPr>
      </p:pic>
      <p:sp>
        <p:nvSpPr>
          <p:cNvPr id="3" name="文本框 2">
            <a:extLst>
              <a:ext uri="{FF2B5EF4-FFF2-40B4-BE49-F238E27FC236}">
                <a16:creationId xmlns:a16="http://schemas.microsoft.com/office/drawing/2014/main" id="{F353D436-6CCD-4260-A6B1-7EA1F94C9DA4}"/>
              </a:ext>
            </a:extLst>
          </p:cNvPr>
          <p:cNvSpPr txBox="1"/>
          <p:nvPr/>
        </p:nvSpPr>
        <p:spPr>
          <a:xfrm>
            <a:off x="3525278" y="1639608"/>
            <a:ext cx="2651063" cy="1077218"/>
          </a:xfrm>
          <a:prstGeom prst="rect">
            <a:avLst/>
          </a:prstGeom>
          <a:noFill/>
        </p:spPr>
        <p:txBody>
          <a:bodyPr wrap="square" rtlCol="0">
            <a:spAutoFit/>
          </a:bodyPr>
          <a:lstStyle/>
          <a:p>
            <a:r>
              <a:rPr lang="en-US" altLang="zh-CN" sz="1600" dirty="0"/>
              <a:t>1 </a:t>
            </a:r>
            <a:r>
              <a:rPr lang="zh-CN" altLang="en-US" sz="1600" dirty="0"/>
              <a:t>页面被访问，修改</a:t>
            </a:r>
            <a:r>
              <a:rPr lang="en-US" altLang="zh-CN" sz="1600" dirty="0"/>
              <a:t>act</a:t>
            </a:r>
            <a:r>
              <a:rPr lang="zh-CN" altLang="en-US" sz="1600" dirty="0"/>
              <a:t>与</a:t>
            </a:r>
            <a:r>
              <a:rPr lang="en-US" altLang="zh-CN" sz="1600" dirty="0"/>
              <a:t>ref</a:t>
            </a:r>
          </a:p>
          <a:p>
            <a:r>
              <a:rPr lang="en-US" altLang="zh-CN" sz="1600" dirty="0"/>
              <a:t>2</a:t>
            </a:r>
            <a:r>
              <a:rPr lang="zh-CN" altLang="en-US" sz="1600" dirty="0"/>
              <a:t>页面回收，修改</a:t>
            </a:r>
            <a:r>
              <a:rPr lang="en-US" altLang="zh-CN" sz="1600" dirty="0"/>
              <a:t>ref</a:t>
            </a:r>
          </a:p>
          <a:p>
            <a:r>
              <a:rPr lang="en-US" altLang="zh-CN" sz="1600" dirty="0"/>
              <a:t>3</a:t>
            </a:r>
            <a:r>
              <a:rPr lang="zh-CN" altLang="en-US" sz="1600" dirty="0"/>
              <a:t>置</a:t>
            </a:r>
            <a:r>
              <a:rPr lang="en-US" altLang="zh-CN" sz="1600" dirty="0"/>
              <a:t>active</a:t>
            </a:r>
            <a:r>
              <a:rPr lang="zh-CN" altLang="en-US" sz="1600" dirty="0"/>
              <a:t>链表</a:t>
            </a:r>
            <a:endParaRPr lang="en-US" altLang="zh-CN" sz="1600" dirty="0"/>
          </a:p>
          <a:p>
            <a:r>
              <a:rPr lang="en-US" altLang="zh-CN" sz="1600" dirty="0"/>
              <a:t>4</a:t>
            </a:r>
            <a:r>
              <a:rPr lang="zh-CN" altLang="en-US" sz="1600" dirty="0"/>
              <a:t>置</a:t>
            </a:r>
            <a:r>
              <a:rPr lang="en-US" altLang="zh-CN" sz="1600" dirty="0"/>
              <a:t>inactive</a:t>
            </a:r>
            <a:r>
              <a:rPr lang="zh-CN" altLang="en-US" sz="1600" dirty="0"/>
              <a:t>链表</a:t>
            </a:r>
            <a:endParaRPr lang="en-US" altLang="zh-CN" sz="1600" dirty="0"/>
          </a:p>
        </p:txBody>
      </p:sp>
      <p:sp>
        <p:nvSpPr>
          <p:cNvPr id="13" name="Rectangle 1">
            <a:extLst>
              <a:ext uri="{FF2B5EF4-FFF2-40B4-BE49-F238E27FC236}">
                <a16:creationId xmlns:a16="http://schemas.microsoft.com/office/drawing/2014/main" id="{848B77E7-BE9A-498C-9E92-5B6A5EEBA797}"/>
              </a:ext>
            </a:extLst>
          </p:cNvPr>
          <p:cNvSpPr>
            <a:spLocks noChangeArrowheads="1"/>
          </p:cNvSpPr>
          <p:nvPr/>
        </p:nvSpPr>
        <p:spPr bwMode="auto">
          <a:xfrm>
            <a:off x="0" y="-138499"/>
            <a:ext cx="38525" cy="276999"/>
          </a:xfrm>
          <a:prstGeom prst="rect">
            <a:avLst/>
          </a:prstGeom>
          <a:solidFill>
            <a:srgbClr val="F6F6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 tIns="0" rIns="19044"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8025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1">
            <a:extLst>
              <a:ext uri="{FF2B5EF4-FFF2-40B4-BE49-F238E27FC236}">
                <a16:creationId xmlns:a16="http://schemas.microsoft.com/office/drawing/2014/main" id="{CCBBFE03-04E9-044D-7EB7-390952E44BF0}"/>
              </a:ext>
            </a:extLst>
          </p:cNvPr>
          <p:cNvSpPr txBox="1"/>
          <p:nvPr/>
        </p:nvSpPr>
        <p:spPr>
          <a:xfrm>
            <a:off x="169289" y="996846"/>
            <a:ext cx="3586240" cy="398780"/>
          </a:xfrm>
          <a:prstGeom prst="rect">
            <a:avLst/>
          </a:prstGeom>
          <a:noFill/>
        </p:spPr>
        <p:txBody>
          <a:bodyPr wrap="square" rtlCol="0">
            <a:spAutoFit/>
          </a:bodyPr>
          <a:lstStyle/>
          <a:p>
            <a:pPr lvl="0">
              <a:defRPr/>
            </a:pPr>
            <a:r>
              <a:rPr lang="zh-CN" altLang="en-US" sz="200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文件页的结构</a:t>
            </a:r>
            <a:r>
              <a:rPr lang="en-US" altLang="zh-CN" sz="200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lang="en-US" altLang="zh-CN" sz="2000" b="1" dirty="0" err="1">
                <a:solidFill>
                  <a:srgbClr val="24487D"/>
                </a:solidFill>
                <a:latin typeface="汉仪粗简黑简" panose="00020600040101010101" charset="-122"/>
                <a:ea typeface="汉仪粗简黑简" panose="00020600040101010101" charset="-122"/>
                <a:sym typeface="+mn-ea"/>
              </a:rPr>
              <a:t>FilePage</a:t>
            </a:r>
            <a:endPar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9" name="文本框2">
            <a:extLst>
              <a:ext uri="{FF2B5EF4-FFF2-40B4-BE49-F238E27FC236}">
                <a16:creationId xmlns:a16="http://schemas.microsoft.com/office/drawing/2014/main" id="{30404656-0F1E-8CC9-D43A-4D2F34F6271C}"/>
              </a:ext>
            </a:extLst>
          </p:cNvPr>
          <p:cNvSpPr/>
          <p:nvPr/>
        </p:nvSpPr>
        <p:spPr>
          <a:xfrm>
            <a:off x="535622" y="1356664"/>
            <a:ext cx="7397750" cy="368300"/>
          </a:xfrm>
          <a:prstGeom prst="rect">
            <a:avLst/>
          </a:prstGeom>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用于记录被映射的进程和次数、物理页框、页标等</a:t>
            </a:r>
          </a:p>
        </p:txBody>
      </p:sp>
      <p:pic>
        <p:nvPicPr>
          <p:cNvPr id="10" name="图片 9">
            <a:extLst>
              <a:ext uri="{FF2B5EF4-FFF2-40B4-BE49-F238E27FC236}">
                <a16:creationId xmlns:a16="http://schemas.microsoft.com/office/drawing/2014/main" id="{433EC73F-DADA-53A8-85C5-C66B4C8642B4}"/>
              </a:ext>
            </a:extLst>
          </p:cNvPr>
          <p:cNvPicPr>
            <a:picLocks noChangeAspect="1"/>
          </p:cNvPicPr>
          <p:nvPr>
            <p:custDataLst>
              <p:tags r:id="rId1"/>
            </p:custDataLst>
          </p:nvPr>
        </p:nvPicPr>
        <p:blipFill>
          <a:blip r:embed="rId3"/>
          <a:srcRect t="8641"/>
          <a:stretch>
            <a:fillRect/>
          </a:stretch>
        </p:blipFill>
        <p:spPr>
          <a:xfrm>
            <a:off x="209550" y="1740204"/>
            <a:ext cx="8049895" cy="1658620"/>
          </a:xfrm>
          <a:prstGeom prst="rect">
            <a:avLst/>
          </a:prstGeom>
        </p:spPr>
      </p:pic>
      <p:sp>
        <p:nvSpPr>
          <p:cNvPr id="11" name="文本框1">
            <a:extLst>
              <a:ext uri="{FF2B5EF4-FFF2-40B4-BE49-F238E27FC236}">
                <a16:creationId xmlns:a16="http://schemas.microsoft.com/office/drawing/2014/main" id="{B821D957-8C45-B73F-8FAA-986DB3AC06AD}"/>
              </a:ext>
            </a:extLst>
          </p:cNvPr>
          <p:cNvSpPr txBox="1"/>
          <p:nvPr/>
        </p:nvSpPr>
        <p:spPr>
          <a:xfrm>
            <a:off x="209550" y="3667306"/>
            <a:ext cx="4587240" cy="398780"/>
          </a:xfrm>
          <a:prstGeom prst="rect">
            <a:avLst/>
          </a:prstGeom>
          <a:noFill/>
        </p:spPr>
        <p:txBody>
          <a:bodyPr wrap="square" rtlCol="0">
            <a:spAutoFit/>
          </a:bodyPr>
          <a:lstStyle/>
          <a:p>
            <a:pPr lvl="0">
              <a:defRPr/>
            </a:pPr>
            <a:r>
              <a:rPr sz="2000" dirty="0" err="1">
                <a:solidFill>
                  <a:srgbClr val="24487D"/>
                </a:solidFill>
                <a:latin typeface="汉仪粗简黑简" panose="00020600040101010101" charset="-122"/>
                <a:ea typeface="汉仪粗简黑简" panose="00020600040101010101" charset="-122"/>
              </a:rPr>
              <a:t>内存管理单元LosArchMmu</a:t>
            </a:r>
            <a:endParaRPr sz="2000" dirty="0">
              <a:solidFill>
                <a:srgbClr val="24487D"/>
              </a:solidFill>
              <a:latin typeface="汉仪粗简黑简" panose="00020600040101010101" charset="-122"/>
              <a:ea typeface="汉仪粗简黑简" panose="00020600040101010101" charset="-122"/>
            </a:endParaRPr>
          </a:p>
        </p:txBody>
      </p:sp>
      <p:sp>
        <p:nvSpPr>
          <p:cNvPr id="12" name="文本框2">
            <a:extLst>
              <a:ext uri="{FF2B5EF4-FFF2-40B4-BE49-F238E27FC236}">
                <a16:creationId xmlns:a16="http://schemas.microsoft.com/office/drawing/2014/main" id="{B63DCBD0-BBF7-30E4-FA11-E806852B0D6B}"/>
              </a:ext>
            </a:extLst>
          </p:cNvPr>
          <p:cNvSpPr/>
          <p:nvPr/>
        </p:nvSpPr>
        <p:spPr>
          <a:xfrm>
            <a:off x="535622" y="3966268"/>
            <a:ext cx="7397750" cy="368300"/>
          </a:xfrm>
          <a:prstGeom prst="rect">
            <a:avLst/>
          </a:prstGeom>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包括虚拟地址、物理地址和进程</a:t>
            </a:r>
            <a:r>
              <a:rPr kumimoji="0" lang="en-US" altLang="zh-CN" sz="12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id</a:t>
            </a:r>
          </a:p>
        </p:txBody>
      </p:sp>
      <p:pic>
        <p:nvPicPr>
          <p:cNvPr id="13" name="图片 12">
            <a:extLst>
              <a:ext uri="{FF2B5EF4-FFF2-40B4-BE49-F238E27FC236}">
                <a16:creationId xmlns:a16="http://schemas.microsoft.com/office/drawing/2014/main" id="{5BD1FECC-FCC8-5537-41F4-10CC7A66D50F}"/>
              </a:ext>
            </a:extLst>
          </p:cNvPr>
          <p:cNvPicPr>
            <a:picLocks noChangeAspect="1"/>
          </p:cNvPicPr>
          <p:nvPr/>
        </p:nvPicPr>
        <p:blipFill>
          <a:blip r:embed="rId4"/>
          <a:stretch>
            <a:fillRect/>
          </a:stretch>
        </p:blipFill>
        <p:spPr>
          <a:xfrm>
            <a:off x="269875" y="4578894"/>
            <a:ext cx="9197340" cy="1234440"/>
          </a:xfrm>
          <a:prstGeom prst="rect">
            <a:avLst/>
          </a:prstGeom>
        </p:spPr>
      </p:pic>
      <p:sp>
        <p:nvSpPr>
          <p:cNvPr id="15" name="文本框 14">
            <a:extLst>
              <a:ext uri="{FF2B5EF4-FFF2-40B4-BE49-F238E27FC236}">
                <a16:creationId xmlns:a16="http://schemas.microsoft.com/office/drawing/2014/main" id="{A8D07C96-9EAF-4270-7BA3-43E5954526A8}"/>
              </a:ext>
            </a:extLst>
          </p:cNvPr>
          <p:cNvSpPr txBox="1"/>
          <p:nvPr/>
        </p:nvSpPr>
        <p:spPr>
          <a:xfrm>
            <a:off x="-333288" y="252749"/>
            <a:ext cx="3745055"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数据结构及变量</a:t>
            </a:r>
          </a:p>
        </p:txBody>
      </p:sp>
      <p:sp>
        <p:nvSpPr>
          <p:cNvPr id="16" name="文本框 15">
            <a:extLst>
              <a:ext uri="{FF2B5EF4-FFF2-40B4-BE49-F238E27FC236}">
                <a16:creationId xmlns:a16="http://schemas.microsoft.com/office/drawing/2014/main" id="{42711D33-FD9F-9CF9-EEAF-5CAF40267F52}"/>
              </a:ext>
            </a:extLst>
          </p:cNvPr>
          <p:cNvSpPr txBox="1"/>
          <p:nvPr/>
        </p:nvSpPr>
        <p:spPr>
          <a:xfrm>
            <a:off x="2943708" y="0"/>
            <a:ext cx="1171573" cy="923330"/>
          </a:xfrm>
          <a:prstGeom prst="rect">
            <a:avLst/>
          </a:prstGeom>
          <a:noFill/>
        </p:spPr>
        <p:txBody>
          <a:bodyPr wrap="square" rtlCol="0">
            <a:spAutoFit/>
          </a:bodyPr>
          <a:lstStyle/>
          <a:p>
            <a:r>
              <a:rPr lang="zh-CN" altLang="en-US" dirty="0"/>
              <a:t>张馨木</a:t>
            </a:r>
            <a:endParaRPr lang="en-US" altLang="zh-CN" dirty="0"/>
          </a:p>
          <a:p>
            <a:r>
              <a:rPr lang="zh-CN" altLang="en-US" dirty="0"/>
              <a:t>张婷婷</a:t>
            </a:r>
            <a:endParaRPr lang="en-US" altLang="zh-CN" dirty="0"/>
          </a:p>
          <a:p>
            <a:r>
              <a:rPr lang="zh-CN" altLang="en-US" dirty="0"/>
              <a:t>蔡思盈</a:t>
            </a:r>
          </a:p>
        </p:txBody>
      </p:sp>
      <p:sp>
        <p:nvSpPr>
          <p:cNvPr id="17" name="文本框1">
            <a:extLst>
              <a:ext uri="{FF2B5EF4-FFF2-40B4-BE49-F238E27FC236}">
                <a16:creationId xmlns:a16="http://schemas.microsoft.com/office/drawing/2014/main" id="{1325F8E7-54F5-B777-A08E-BFA0E29B1A4E}"/>
              </a:ext>
            </a:extLst>
          </p:cNvPr>
          <p:cNvSpPr txBox="1"/>
          <p:nvPr/>
        </p:nvSpPr>
        <p:spPr>
          <a:xfrm>
            <a:off x="7831455" y="2211110"/>
            <a:ext cx="4779645" cy="398780"/>
          </a:xfrm>
          <a:prstGeom prst="rect">
            <a:avLst/>
          </a:prstGeom>
          <a:noFill/>
        </p:spPr>
        <p:txBody>
          <a:bodyPr wrap="square" rtlCol="0">
            <a:spAutoFit/>
          </a:bodyPr>
          <a:lstStyle/>
          <a:p>
            <a:pPr lvl="0">
              <a:defRPr/>
            </a:pPr>
            <a:r>
              <a:rPr lang="zh-CN" altLang="en-US" sz="200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文件页和文件的关系</a:t>
            </a:r>
            <a:r>
              <a:rPr lang="en-US" altLang="zh-CN" sz="200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page_mapping</a:t>
            </a:r>
          </a:p>
        </p:txBody>
      </p:sp>
      <p:sp>
        <p:nvSpPr>
          <p:cNvPr id="18" name="文本框2">
            <a:extLst>
              <a:ext uri="{FF2B5EF4-FFF2-40B4-BE49-F238E27FC236}">
                <a16:creationId xmlns:a16="http://schemas.microsoft.com/office/drawing/2014/main" id="{2338D279-CD4C-DF1E-0B80-D862962C64E7}"/>
              </a:ext>
            </a:extLst>
          </p:cNvPr>
          <p:cNvSpPr/>
          <p:nvPr/>
        </p:nvSpPr>
        <p:spPr>
          <a:xfrm>
            <a:off x="9024167" y="2678982"/>
            <a:ext cx="3107962" cy="346120"/>
          </a:xfrm>
          <a:prstGeom prst="rect">
            <a:avLst/>
          </a:prstGeom>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sz="12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描述的是一个文件在内存中被映射了多少页</a:t>
            </a:r>
          </a:p>
        </p:txBody>
      </p:sp>
      <p:pic>
        <p:nvPicPr>
          <p:cNvPr id="19" name="图片 18">
            <a:extLst>
              <a:ext uri="{FF2B5EF4-FFF2-40B4-BE49-F238E27FC236}">
                <a16:creationId xmlns:a16="http://schemas.microsoft.com/office/drawing/2014/main" id="{83FBF997-A8CB-0965-B432-EAC7D9FE8DBF}"/>
              </a:ext>
            </a:extLst>
          </p:cNvPr>
          <p:cNvPicPr>
            <a:picLocks noChangeAspect="1"/>
          </p:cNvPicPr>
          <p:nvPr/>
        </p:nvPicPr>
        <p:blipFill>
          <a:blip r:embed="rId5"/>
          <a:srcRect t="2807"/>
          <a:stretch>
            <a:fillRect/>
          </a:stretch>
        </p:blipFill>
        <p:spPr>
          <a:xfrm>
            <a:off x="3670935" y="3159760"/>
            <a:ext cx="8427720" cy="1429385"/>
          </a:xfrm>
          <a:prstGeom prst="rect">
            <a:avLst/>
          </a:prstGeom>
        </p:spPr>
      </p:pic>
    </p:spTree>
    <p:extLst>
      <p:ext uri="{BB962C8B-B14F-4D97-AF65-F5344CB8AC3E}">
        <p14:creationId xmlns:p14="http://schemas.microsoft.com/office/powerpoint/2010/main" val="2996945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文本框 56"/>
          <p:cNvSpPr txBox="1"/>
          <p:nvPr/>
        </p:nvSpPr>
        <p:spPr>
          <a:xfrm>
            <a:off x="3547110" y="99060"/>
            <a:ext cx="789114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3.2.1 </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OsPageRefIncLocked(LosFilePage *fpage)</a:t>
            </a:r>
          </a:p>
        </p:txBody>
      </p:sp>
      <p:sp>
        <p:nvSpPr>
          <p:cNvPr id="79" name="文本框1"/>
          <p:cNvSpPr txBox="1"/>
          <p:nvPr/>
        </p:nvSpPr>
        <p:spPr>
          <a:xfrm>
            <a:off x="5765800" y="497840"/>
            <a:ext cx="450532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功能：ref ,act 标签转换，访问位进位</a:t>
            </a:r>
          </a:p>
        </p:txBody>
      </p:sp>
      <p:pic>
        <p:nvPicPr>
          <p:cNvPr id="3" name="图片 2"/>
          <p:cNvPicPr>
            <a:picLocks noChangeAspect="1"/>
          </p:cNvPicPr>
          <p:nvPr/>
        </p:nvPicPr>
        <p:blipFill>
          <a:blip r:embed="rId3"/>
          <a:stretch>
            <a:fillRect/>
          </a:stretch>
        </p:blipFill>
        <p:spPr>
          <a:xfrm>
            <a:off x="5194300" y="896620"/>
            <a:ext cx="5265420" cy="4335780"/>
          </a:xfrm>
          <a:prstGeom prst="rect">
            <a:avLst/>
          </a:prstGeom>
        </p:spPr>
      </p:pic>
      <p:sp>
        <p:nvSpPr>
          <p:cNvPr id="2" name="文本框 1"/>
          <p:cNvSpPr txBox="1"/>
          <p:nvPr/>
        </p:nvSpPr>
        <p:spPr>
          <a:xfrm>
            <a:off x="125095" y="99060"/>
            <a:ext cx="978535" cy="645160"/>
          </a:xfrm>
          <a:prstGeom prst="rect">
            <a:avLst/>
          </a:prstGeom>
          <a:noFill/>
        </p:spPr>
        <p:txBody>
          <a:bodyPr wrap="square" rtlCol="0">
            <a:spAutoFit/>
          </a:bodyPr>
          <a:lstStyle/>
          <a:p>
            <a:r>
              <a:rPr lang="zh-CN" altLang="en-US"/>
              <a:t>蔡思盈</a:t>
            </a:r>
            <a:r>
              <a:rPr lang="en-US" altLang="zh-CN"/>
              <a:t> </a:t>
            </a:r>
            <a:r>
              <a:rPr lang="zh-CN" altLang="en-US"/>
              <a:t>张婷婷</a:t>
            </a:r>
          </a:p>
        </p:txBody>
      </p:sp>
      <p:sp>
        <p:nvSpPr>
          <p:cNvPr id="5" name="文本框 4"/>
          <p:cNvSpPr txBox="1"/>
          <p:nvPr/>
        </p:nvSpPr>
        <p:spPr>
          <a:xfrm>
            <a:off x="4533900" y="5232400"/>
            <a:ext cx="6711950" cy="1568450"/>
          </a:xfrm>
          <a:prstGeom prst="rect">
            <a:avLst/>
          </a:prstGeom>
          <a:noFill/>
        </p:spPr>
        <p:txBody>
          <a:bodyPr wrap="square" rtlCol="0">
            <a:spAutoFit/>
          </a:bodyPr>
          <a:lstStyle/>
          <a:p>
            <a:r>
              <a:rPr lang="zh-CN" altLang="en-US" sz="1600"/>
              <a:t>文件页被引用但不活动：</a:t>
            </a:r>
            <a:r>
              <a:rPr lang="en-US" altLang="zh-CN" sz="1600"/>
              <a:t>ref</a:t>
            </a:r>
            <a:r>
              <a:rPr lang="zh-CN" altLang="en-US" sz="1600"/>
              <a:t>：</a:t>
            </a:r>
            <a:r>
              <a:rPr lang="en-US" altLang="zh-CN" sz="1600"/>
              <a:t>0</a:t>
            </a:r>
            <a:r>
              <a:rPr lang="zh-CN" altLang="en-US" sz="1600"/>
              <a:t>，</a:t>
            </a:r>
            <a:r>
              <a:rPr lang="en-US" altLang="zh-CN" sz="1600"/>
              <a:t>act</a:t>
            </a:r>
            <a:r>
              <a:rPr lang="zh-CN" altLang="en-US" sz="1600"/>
              <a:t>：</a:t>
            </a:r>
            <a:r>
              <a:rPr lang="en-US" altLang="zh-CN" sz="1600"/>
              <a:t>1</a:t>
            </a:r>
            <a:r>
              <a:rPr lang="zh-CN" altLang="en-US" sz="1600"/>
              <a:t>；</a:t>
            </a:r>
          </a:p>
          <a:p>
            <a:r>
              <a:rPr lang="zh-CN" altLang="en-US" sz="1600"/>
              <a:t>未被引用且不活动：</a:t>
            </a:r>
            <a:r>
              <a:rPr lang="en-US" altLang="zh-CN" sz="1600"/>
              <a:t>ref</a:t>
            </a:r>
            <a:r>
              <a:rPr lang="zh-CN" altLang="en-US" sz="1600"/>
              <a:t>：</a:t>
            </a:r>
            <a:r>
              <a:rPr lang="en-US" altLang="zh-CN" sz="1600"/>
              <a:t>1</a:t>
            </a:r>
            <a:r>
              <a:rPr lang="zh-CN" altLang="en-US" sz="1600"/>
              <a:t>，</a:t>
            </a:r>
            <a:r>
              <a:rPr lang="en-US" altLang="zh-CN" sz="1600"/>
              <a:t>act</a:t>
            </a:r>
            <a:r>
              <a:rPr lang="zh-CN" altLang="en-US" sz="1600"/>
              <a:t>：</a:t>
            </a:r>
            <a:r>
              <a:rPr lang="en-US" altLang="zh-CN" sz="1600"/>
              <a:t>0</a:t>
            </a:r>
          </a:p>
          <a:p>
            <a:endParaRPr lang="en-US" altLang="zh-CN" sz="1600"/>
          </a:p>
          <a:p>
            <a:r>
              <a:rPr lang="zh-CN" altLang="en-US" sz="1600"/>
              <a:t>原先不活动且现在活动：从</a:t>
            </a:r>
            <a:r>
              <a:rPr lang="en-US" altLang="zh-CN" sz="1600"/>
              <a:t>inactive</a:t>
            </a:r>
            <a:r>
              <a:rPr lang="zh-CN" altLang="en-US" sz="1600"/>
              <a:t>链表移至</a:t>
            </a:r>
            <a:r>
              <a:rPr lang="en-US" altLang="zh-CN" sz="1600"/>
              <a:t>active</a:t>
            </a:r>
            <a:r>
              <a:rPr lang="zh-CN" altLang="en-US" sz="1600"/>
              <a:t>链表</a:t>
            </a:r>
          </a:p>
          <a:p>
            <a:r>
              <a:rPr lang="zh-CN" altLang="en-US" sz="1600"/>
              <a:t>原先活动且现在活动：移到</a:t>
            </a:r>
            <a:r>
              <a:rPr lang="en-US" altLang="zh-CN" sz="1600"/>
              <a:t>active</a:t>
            </a:r>
            <a:r>
              <a:rPr lang="zh-CN" altLang="en-US" sz="1600"/>
              <a:t>链表头部</a:t>
            </a:r>
            <a:r>
              <a:rPr lang="en-US" altLang="zh-CN" sz="1600"/>
              <a:t>(</a:t>
            </a:r>
            <a:r>
              <a:rPr lang="zh-CN" altLang="en-US" sz="1600"/>
              <a:t>最活跃的地方</a:t>
            </a:r>
            <a:r>
              <a:rPr lang="en-US" altLang="zh-CN" sz="1600"/>
              <a:t>)</a:t>
            </a:r>
            <a:endParaRPr lang="zh-CN" altLang="en-US" sz="1600"/>
          </a:p>
          <a:p>
            <a:r>
              <a:rPr lang="zh-CN" altLang="en-US" sz="1600">
                <a:sym typeface="+mn-ea"/>
              </a:rPr>
              <a:t>原先活动且现在不活动：移到</a:t>
            </a:r>
            <a:r>
              <a:rPr lang="en-US" altLang="zh-CN" sz="1600">
                <a:sym typeface="+mn-ea"/>
              </a:rPr>
              <a:t>inactive</a:t>
            </a:r>
            <a:r>
              <a:rPr lang="zh-CN" altLang="en-US" sz="1600">
                <a:sym typeface="+mn-ea"/>
              </a:rPr>
              <a:t>链表头部</a:t>
            </a:r>
            <a:r>
              <a:rPr lang="en-US" altLang="zh-CN" sz="1600">
                <a:sym typeface="+mn-ea"/>
              </a:rPr>
              <a:t>(</a:t>
            </a:r>
            <a:r>
              <a:rPr lang="zh-CN" altLang="en-US" sz="1600">
                <a:sym typeface="+mn-ea"/>
              </a:rPr>
              <a:t>最活跃的地方</a:t>
            </a:r>
            <a:r>
              <a:rPr lang="en-US" altLang="zh-CN" sz="1600">
                <a:sym typeface="+mn-ea"/>
              </a:rPr>
              <a:t>)</a:t>
            </a:r>
            <a:endParaRPr lang="zh-CN" altLang="en-US" sz="1600"/>
          </a:p>
        </p:txBody>
      </p:sp>
      <p:pic>
        <p:nvPicPr>
          <p:cNvPr id="6" name="图片 5" descr="无标题流程图(1)(1)(1)(1)(1)(1).drawio"/>
          <p:cNvPicPr>
            <a:picLocks noChangeAspect="1"/>
          </p:cNvPicPr>
          <p:nvPr>
            <p:custDataLst>
              <p:tags r:id="rId1"/>
            </p:custDataLst>
          </p:nvPr>
        </p:nvPicPr>
        <p:blipFill>
          <a:blip r:embed="rId4"/>
          <a:stretch>
            <a:fillRect/>
          </a:stretch>
        </p:blipFill>
        <p:spPr>
          <a:xfrm>
            <a:off x="965835" y="0"/>
            <a:ext cx="3094990" cy="6858000"/>
          </a:xfrm>
          <a:prstGeom prst="rect">
            <a:avLst/>
          </a:prstGeom>
        </p:spPr>
      </p:pic>
    </p:spTree>
    <p:extLst>
      <p:ext uri="{BB962C8B-B14F-4D97-AF65-F5344CB8AC3E}">
        <p14:creationId xmlns:p14="http://schemas.microsoft.com/office/powerpoint/2010/main" val="263059586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8AC009E-E840-44A7-8259-8F040159D8D2}"/>
              </a:ext>
            </a:extLst>
          </p:cNvPr>
          <p:cNvPicPr>
            <a:picLocks noChangeAspect="1"/>
          </p:cNvPicPr>
          <p:nvPr/>
        </p:nvPicPr>
        <p:blipFill>
          <a:blip r:embed="rId2"/>
          <a:stretch>
            <a:fillRect/>
          </a:stretch>
        </p:blipFill>
        <p:spPr>
          <a:xfrm>
            <a:off x="417250" y="2133900"/>
            <a:ext cx="6401693" cy="3629532"/>
          </a:xfrm>
          <a:prstGeom prst="rect">
            <a:avLst/>
          </a:prstGeom>
        </p:spPr>
      </p:pic>
      <p:sp>
        <p:nvSpPr>
          <p:cNvPr id="3" name="文本框 2">
            <a:extLst>
              <a:ext uri="{FF2B5EF4-FFF2-40B4-BE49-F238E27FC236}">
                <a16:creationId xmlns:a16="http://schemas.microsoft.com/office/drawing/2014/main" id="{DCB3142C-B0B2-469B-83FA-5336608BECC9}"/>
              </a:ext>
            </a:extLst>
          </p:cNvPr>
          <p:cNvSpPr txBox="1"/>
          <p:nvPr/>
        </p:nvSpPr>
        <p:spPr>
          <a:xfrm>
            <a:off x="-320511" y="-88527"/>
            <a:ext cx="12613064" cy="599908"/>
          </a:xfrm>
          <a:prstGeom prst="rect">
            <a:avLst/>
          </a:prstGeom>
          <a:noFill/>
        </p:spPr>
        <p:txBody>
          <a:bodyPr wrap="square" rtlCol="0">
            <a:spAutoFit/>
          </a:bodyPr>
          <a:lstStyle/>
          <a:p>
            <a:pPr algn="ctr">
              <a:lnSpc>
                <a:spcPct val="150000"/>
              </a:lnSpc>
              <a:spcBef>
                <a:spcPts val="2950"/>
              </a:spcBef>
              <a:defRPr/>
            </a:pPr>
            <a:r>
              <a:rPr lang="en-US" altLang="zh-CN" sz="2400" dirty="0">
                <a:solidFill>
                  <a:srgbClr val="24487D"/>
                </a:solidFill>
                <a:latin typeface="汉仪粗简黑简" panose="00020600040101010101" charset="-122"/>
                <a:ea typeface="汉仪粗简黑简" panose="00020600040101010101" charset="-122"/>
                <a:cs typeface="+mn-ea"/>
                <a:sym typeface="+mn-lt"/>
              </a:rPr>
              <a:t>3.2.2</a:t>
            </a:r>
            <a:r>
              <a:rPr lang="zh-CN" altLang="en-US" sz="2400" dirty="0">
                <a:solidFill>
                  <a:srgbClr val="24487D"/>
                </a:solidFill>
                <a:latin typeface="汉仪粗简黑简" panose="00020600040101010101" charset="-122"/>
                <a:ea typeface="汉仪粗简黑简" panose="00020600040101010101" charset="-122"/>
                <a:cs typeface="+mn-ea"/>
                <a:sym typeface="+mn-lt"/>
              </a:rPr>
              <a:t>转换</a:t>
            </a:r>
            <a:r>
              <a:rPr lang="en-US" altLang="zh-CN" sz="2400" dirty="0">
                <a:solidFill>
                  <a:srgbClr val="24487D"/>
                </a:solidFill>
                <a:latin typeface="汉仪粗简黑简" panose="00020600040101010101" charset="-122"/>
                <a:ea typeface="汉仪粗简黑简" panose="00020600040101010101" charset="-122"/>
                <a:cs typeface="+mn-ea"/>
                <a:sym typeface="+mn-lt"/>
              </a:rPr>
              <a:t>ref</a:t>
            </a:r>
            <a:r>
              <a:rPr lang="zh-CN" altLang="en-US" sz="2400" dirty="0">
                <a:solidFill>
                  <a:srgbClr val="24487D"/>
                </a:solidFill>
                <a:latin typeface="汉仪粗简黑简" panose="00020600040101010101" charset="-122"/>
                <a:ea typeface="汉仪粗简黑简" panose="00020600040101010101" charset="-122"/>
                <a:cs typeface="+mn-ea"/>
                <a:sym typeface="+mn-lt"/>
              </a:rPr>
              <a:t>与</a:t>
            </a:r>
            <a:r>
              <a:rPr lang="en-US" altLang="zh-CN" sz="2400" dirty="0">
                <a:solidFill>
                  <a:srgbClr val="24487D"/>
                </a:solidFill>
                <a:latin typeface="汉仪粗简黑简" panose="00020600040101010101" charset="-122"/>
                <a:ea typeface="汉仪粗简黑简" panose="00020600040101010101" charset="-122"/>
                <a:cs typeface="+mn-ea"/>
                <a:sym typeface="+mn-lt"/>
              </a:rPr>
              <a:t>act</a:t>
            </a:r>
            <a:r>
              <a:rPr lang="zh-CN" altLang="en-US" sz="2400" dirty="0">
                <a:solidFill>
                  <a:srgbClr val="24487D"/>
                </a:solidFill>
                <a:latin typeface="汉仪粗简黑简" panose="00020600040101010101" charset="-122"/>
                <a:ea typeface="汉仪粗简黑简" panose="00020600040101010101" charset="-122"/>
                <a:cs typeface="+mn-ea"/>
                <a:sym typeface="+mn-lt"/>
              </a:rPr>
              <a:t>标签</a:t>
            </a:r>
            <a:r>
              <a:rPr lang="en-US" altLang="zh-CN" sz="2400" dirty="0">
                <a:solidFill>
                  <a:srgbClr val="24487D"/>
                </a:solidFill>
                <a:latin typeface="汉仪粗简黑简" panose="00020600040101010101" charset="-122"/>
                <a:ea typeface="汉仪粗简黑简" panose="00020600040101010101" charset="-122"/>
                <a:cs typeface="+mn-ea"/>
                <a:sym typeface="+mn-lt"/>
              </a:rPr>
              <a:t>——</a:t>
            </a:r>
            <a:r>
              <a:rPr lang="en-US" altLang="zh-CN" sz="2400" dirty="0" err="1">
                <a:solidFill>
                  <a:srgbClr val="24487D"/>
                </a:solidFill>
                <a:latin typeface="汉仪粗简黑简" panose="00020600040101010101" charset="-122"/>
                <a:ea typeface="汉仪粗简黑简" panose="00020600040101010101" charset="-122"/>
                <a:cs typeface="+mn-ea"/>
                <a:sym typeface="+mn-lt"/>
              </a:rPr>
              <a:t>OsPageRefDecNoLock</a:t>
            </a:r>
            <a:endParaRPr lang="zh-CN" altLang="en-US" sz="2400" dirty="0">
              <a:solidFill>
                <a:srgbClr val="24487D"/>
              </a:solidFill>
              <a:latin typeface="汉仪粗简黑简" panose="00020600040101010101" charset="-122"/>
              <a:ea typeface="汉仪粗简黑简" panose="00020600040101010101" charset="-122"/>
              <a:cs typeface="+mn-ea"/>
              <a:sym typeface="+mn-lt"/>
            </a:endParaRPr>
          </a:p>
        </p:txBody>
      </p:sp>
      <p:pic>
        <p:nvPicPr>
          <p:cNvPr id="6" name="图片 5">
            <a:extLst>
              <a:ext uri="{FF2B5EF4-FFF2-40B4-BE49-F238E27FC236}">
                <a16:creationId xmlns:a16="http://schemas.microsoft.com/office/drawing/2014/main" id="{F15F2F07-3E7E-4556-B2BE-09C7304BD93C}"/>
              </a:ext>
            </a:extLst>
          </p:cNvPr>
          <p:cNvPicPr>
            <a:picLocks noChangeAspect="1"/>
          </p:cNvPicPr>
          <p:nvPr/>
        </p:nvPicPr>
        <p:blipFill>
          <a:blip r:embed="rId3"/>
          <a:stretch>
            <a:fillRect/>
          </a:stretch>
        </p:blipFill>
        <p:spPr>
          <a:xfrm>
            <a:off x="2552152" y="2478067"/>
            <a:ext cx="7387462" cy="1201421"/>
          </a:xfrm>
          <a:prstGeom prst="rect">
            <a:avLst/>
          </a:prstGeom>
          <a:effectLst>
            <a:outerShdw blurRad="50800" dist="50800" dir="5400000" algn="ctr" rotWithShape="0">
              <a:srgbClr val="000000">
                <a:alpha val="99000"/>
              </a:srgbClr>
            </a:outerShdw>
          </a:effectLst>
        </p:spPr>
      </p:pic>
      <p:pic>
        <p:nvPicPr>
          <p:cNvPr id="7" name="图片 6">
            <a:extLst>
              <a:ext uri="{FF2B5EF4-FFF2-40B4-BE49-F238E27FC236}">
                <a16:creationId xmlns:a16="http://schemas.microsoft.com/office/drawing/2014/main" id="{E75F5FAA-B06F-4B4C-A177-33C5F3111C29}"/>
              </a:ext>
            </a:extLst>
          </p:cNvPr>
          <p:cNvPicPr>
            <a:picLocks noChangeAspect="1"/>
          </p:cNvPicPr>
          <p:nvPr/>
        </p:nvPicPr>
        <p:blipFill>
          <a:blip r:embed="rId4"/>
          <a:stretch>
            <a:fillRect/>
          </a:stretch>
        </p:blipFill>
        <p:spPr>
          <a:xfrm>
            <a:off x="680479" y="587581"/>
            <a:ext cx="7433732" cy="1290578"/>
          </a:xfrm>
          <a:prstGeom prst="rect">
            <a:avLst/>
          </a:prstGeom>
        </p:spPr>
      </p:pic>
      <p:sp>
        <p:nvSpPr>
          <p:cNvPr id="8" name="矩形 7">
            <a:extLst>
              <a:ext uri="{FF2B5EF4-FFF2-40B4-BE49-F238E27FC236}">
                <a16:creationId xmlns:a16="http://schemas.microsoft.com/office/drawing/2014/main" id="{BDD0649C-E0E6-4B8B-9630-EFF921210E29}"/>
              </a:ext>
            </a:extLst>
          </p:cNvPr>
          <p:cNvSpPr/>
          <p:nvPr/>
        </p:nvSpPr>
        <p:spPr>
          <a:xfrm>
            <a:off x="791773" y="1094568"/>
            <a:ext cx="6733889" cy="2023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3B1B1AEA-F459-4C0A-888E-71816728B779}"/>
              </a:ext>
            </a:extLst>
          </p:cNvPr>
          <p:cNvPicPr>
            <a:picLocks noChangeAspect="1"/>
          </p:cNvPicPr>
          <p:nvPr/>
        </p:nvPicPr>
        <p:blipFill>
          <a:blip r:embed="rId5"/>
          <a:stretch>
            <a:fillRect/>
          </a:stretch>
        </p:blipFill>
        <p:spPr>
          <a:xfrm>
            <a:off x="4025553" y="4744512"/>
            <a:ext cx="6104187" cy="1400579"/>
          </a:xfrm>
          <a:prstGeom prst="rect">
            <a:avLst/>
          </a:prstGeom>
          <a:effectLst>
            <a:outerShdw blurRad="50800" dist="50800" dir="5400000" algn="ctr" rotWithShape="0">
              <a:srgbClr val="000000">
                <a:alpha val="99000"/>
              </a:srgbClr>
            </a:outerShdw>
          </a:effectLst>
        </p:spPr>
      </p:pic>
      <p:sp>
        <p:nvSpPr>
          <p:cNvPr id="10" name="文本框 9">
            <a:extLst>
              <a:ext uri="{FF2B5EF4-FFF2-40B4-BE49-F238E27FC236}">
                <a16:creationId xmlns:a16="http://schemas.microsoft.com/office/drawing/2014/main" id="{1F877FB3-DC8F-4FD3-88AC-2643D38C5543}"/>
              </a:ext>
            </a:extLst>
          </p:cNvPr>
          <p:cNvSpPr txBox="1"/>
          <p:nvPr/>
        </p:nvSpPr>
        <p:spPr>
          <a:xfrm>
            <a:off x="0" y="0"/>
            <a:ext cx="967666" cy="369332"/>
          </a:xfrm>
          <a:prstGeom prst="rect">
            <a:avLst/>
          </a:prstGeom>
          <a:noFill/>
        </p:spPr>
        <p:txBody>
          <a:bodyPr wrap="square" rtlCol="0">
            <a:spAutoFit/>
          </a:bodyPr>
          <a:lstStyle/>
          <a:p>
            <a:r>
              <a:rPr lang="zh-CN" altLang="en-US" dirty="0"/>
              <a:t>张馨木</a:t>
            </a:r>
          </a:p>
        </p:txBody>
      </p:sp>
      <p:pic>
        <p:nvPicPr>
          <p:cNvPr id="11" name="图片 10">
            <a:extLst>
              <a:ext uri="{FF2B5EF4-FFF2-40B4-BE49-F238E27FC236}">
                <a16:creationId xmlns:a16="http://schemas.microsoft.com/office/drawing/2014/main" id="{36FAEE1A-DE3A-4E2A-9F62-9E267A2E6753}"/>
              </a:ext>
            </a:extLst>
          </p:cNvPr>
          <p:cNvPicPr>
            <a:picLocks noChangeAspect="1"/>
          </p:cNvPicPr>
          <p:nvPr/>
        </p:nvPicPr>
        <p:blipFill>
          <a:blip r:embed="rId6"/>
          <a:stretch>
            <a:fillRect/>
          </a:stretch>
        </p:blipFill>
        <p:spPr>
          <a:xfrm>
            <a:off x="9584160" y="369332"/>
            <a:ext cx="2834184" cy="5930273"/>
          </a:xfrm>
          <a:prstGeom prst="rect">
            <a:avLst/>
          </a:prstGeom>
        </p:spPr>
      </p:pic>
      <p:sp>
        <p:nvSpPr>
          <p:cNvPr id="12" name="文本占位符 11">
            <a:extLst>
              <a:ext uri="{FF2B5EF4-FFF2-40B4-BE49-F238E27FC236}">
                <a16:creationId xmlns:a16="http://schemas.microsoft.com/office/drawing/2014/main" id="{D9CEB73A-B9F5-A6E1-D9CB-E8D1A2F80294}"/>
              </a:ext>
            </a:extLst>
          </p:cNvPr>
          <p:cNvSpPr>
            <a:spLocks noGrp="1"/>
          </p:cNvSpPr>
          <p:nvPr>
            <p:ph type="body" idx="14"/>
          </p:nvPr>
        </p:nvSpPr>
        <p:spPr/>
        <p:txBody>
          <a:bodyPr/>
          <a:lstStyle/>
          <a:p>
            <a:endParaRPr lang="zh-CN" altLang="en-US"/>
          </a:p>
        </p:txBody>
      </p:sp>
    </p:spTree>
    <p:extLst>
      <p:ext uri="{BB962C8B-B14F-4D97-AF65-F5344CB8AC3E}">
        <p14:creationId xmlns:p14="http://schemas.microsoft.com/office/powerpoint/2010/main" val="3713025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03885" y="513080"/>
            <a:ext cx="4726305" cy="46037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①判断文件是否映射到了内存</a:t>
            </a:r>
            <a:endParaRPr lang="zh-CN" altLang="en-US" sz="2000" b="1">
              <a:latin typeface="Calibri" panose="020F0502020204030204" charset="0"/>
              <a:ea typeface="宋体" panose="02010600030101010101" pitchFamily="2" charset="-122"/>
              <a:sym typeface="+mn-ea"/>
            </a:endParaRPr>
          </a:p>
        </p:txBody>
      </p:sp>
      <p:pic>
        <p:nvPicPr>
          <p:cNvPr id="4" name="图片 1" descr="IMG_256"/>
          <p:cNvPicPr>
            <a:picLocks noChangeAspect="1"/>
          </p:cNvPicPr>
          <p:nvPr>
            <p:custDataLst>
              <p:tags r:id="rId1"/>
            </p:custDataLst>
          </p:nvPr>
        </p:nvPicPr>
        <p:blipFill>
          <a:blip r:embed="rId6"/>
          <a:srcRect b="7737"/>
          <a:stretch>
            <a:fillRect/>
          </a:stretch>
        </p:blipFill>
        <p:spPr>
          <a:xfrm>
            <a:off x="1885950" y="1031240"/>
            <a:ext cx="6718935" cy="605790"/>
          </a:xfrm>
          <a:prstGeom prst="rect">
            <a:avLst/>
          </a:prstGeom>
          <a:noFill/>
          <a:ln w="9525">
            <a:noFill/>
          </a:ln>
        </p:spPr>
      </p:pic>
      <p:sp>
        <p:nvSpPr>
          <p:cNvPr id="5" name="文本框 4"/>
          <p:cNvSpPr txBox="1"/>
          <p:nvPr/>
        </p:nvSpPr>
        <p:spPr>
          <a:xfrm>
            <a:off x="558165" y="1790065"/>
            <a:ext cx="5492115" cy="218122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②从文件映射页中获取到指定的文件页</a:t>
            </a:r>
            <a:endParaRPr lang="en-US" sz="2000" b="1">
              <a:latin typeface="Wingdings" panose="05000000000000000000" charset="0"/>
              <a:ea typeface="宋体" panose="02010600030101010101" pitchFamily="2" charset="-122"/>
            </a:endParaRPr>
          </a:p>
          <a:p>
            <a:pPr indent="0">
              <a:lnSpc>
                <a:spcPct val="120000"/>
              </a:lnSpc>
            </a:pPr>
            <a:r>
              <a:rPr lang="en-US" sz="800" b="1">
                <a:latin typeface="Wingdings" panose="05000000000000000000" charset="0"/>
                <a:ea typeface="宋体" panose="02010600030101010101" pitchFamily="2" charset="-122"/>
                <a:sym typeface="+mn-ea"/>
              </a:rPr>
              <a:t>  </a:t>
            </a:r>
            <a:r>
              <a:rPr lang="en-US" sz="800">
                <a:latin typeface="Wingdings" panose="05000000000000000000" charset="0"/>
                <a:ea typeface="宋体" panose="02010600030101010101" pitchFamily="2" charset="-122"/>
                <a:sym typeface="+mn-ea"/>
              </a:rPr>
              <a:t>l</a:t>
            </a:r>
            <a:r>
              <a:rPr lang="zh-CN" sz="1600">
                <a:latin typeface="Calibri" panose="020F0502020204030204" charset="0"/>
                <a:ea typeface="宋体" panose="02010600030101010101" pitchFamily="2" charset="-122"/>
                <a:sym typeface="+mn-ea"/>
              </a:rPr>
              <a:t>能获取到：该页在页高速缓存中，标记为命中缓存并进行标签转换（引用标签和活动标签）</a:t>
            </a:r>
            <a:endParaRPr lang="en-US" sz="1600">
              <a:latin typeface="Wingdings" panose="05000000000000000000" charset="0"/>
              <a:ea typeface="宋体" panose="02010600030101010101" pitchFamily="2" charset="-122"/>
            </a:endParaRPr>
          </a:p>
          <a:p>
            <a:pPr indent="0">
              <a:lnSpc>
                <a:spcPct val="120000"/>
              </a:lnSpc>
            </a:pPr>
            <a:r>
              <a:rPr lang="en-US" sz="800">
                <a:latin typeface="Wingdings" panose="05000000000000000000" charset="0"/>
                <a:ea typeface="宋体" panose="02010600030101010101" pitchFamily="2" charset="-122"/>
                <a:sym typeface="+mn-ea"/>
              </a:rPr>
              <a:t>  l</a:t>
            </a:r>
            <a:r>
              <a:rPr lang="zh-CN" sz="1600">
                <a:latin typeface="Calibri" panose="020F0502020204030204" charset="0"/>
                <a:ea typeface="宋体" panose="02010600030101010101" pitchFamily="2" charset="-122"/>
                <a:sym typeface="+mn-ea"/>
              </a:rPr>
              <a:t>不能获取到：即缺页。分配一个文件页，初始化物理页框等数据；</a:t>
            </a:r>
            <a:r>
              <a:rPr lang="zh-CN" sz="1600">
                <a:ea typeface="宋体" panose="02010600030101010101" pitchFamily="2" charset="-122"/>
                <a:sym typeface="+mn-ea"/>
              </a:rPr>
              <a:t>将</a:t>
            </a:r>
            <a:r>
              <a:rPr lang="en-US" sz="1600">
                <a:latin typeface="Calibri" panose="020F0502020204030204" charset="0"/>
                <a:ea typeface="宋体" panose="02010600030101010101" pitchFamily="2" charset="-122"/>
                <a:cs typeface="Times New Roman" panose="02020603050405020304" charset="0"/>
                <a:sym typeface="+mn-ea"/>
              </a:rPr>
              <a:t>fpage</a:t>
            </a:r>
            <a:r>
              <a:rPr lang="zh-CN" sz="1600">
                <a:ea typeface="宋体" panose="02010600030101010101" pitchFamily="2" charset="-122"/>
                <a:sym typeface="+mn-ea"/>
              </a:rPr>
              <a:t>挂入</a:t>
            </a:r>
            <a:r>
              <a:rPr lang="en-US" sz="1600">
                <a:latin typeface="Calibri" panose="020F0502020204030204" charset="0"/>
                <a:ea typeface="宋体" panose="02010600030101010101" pitchFamily="2" charset="-122"/>
                <a:sym typeface="+mn-ea"/>
              </a:rPr>
              <a:t>pageCache ,</a:t>
            </a:r>
            <a:r>
              <a:rPr lang="zh-CN" sz="1600">
                <a:ea typeface="宋体" panose="02010600030101010101" pitchFamily="2" charset="-122"/>
                <a:sym typeface="+mn-ea"/>
              </a:rPr>
              <a:t>并加到活动文件页</a:t>
            </a:r>
            <a:r>
              <a:rPr lang="en-US" sz="1600">
                <a:latin typeface="Calibri" panose="020F0502020204030204" charset="0"/>
                <a:ea typeface="宋体" panose="02010600030101010101" pitchFamily="2" charset="-122"/>
                <a:sym typeface="+mn-ea"/>
              </a:rPr>
              <a:t>LRU</a:t>
            </a:r>
            <a:r>
              <a:rPr lang="zh-CN" sz="1600">
                <a:ea typeface="宋体" panose="02010600030101010101" pitchFamily="2" charset="-122"/>
                <a:sym typeface="+mn-ea"/>
              </a:rPr>
              <a:t>链表上</a:t>
            </a:r>
            <a:endParaRPr lang="zh-CN" sz="1600">
              <a:latin typeface="Calibri" panose="020F0502020204030204" charset="0"/>
              <a:ea typeface="宋体" panose="02010600030101010101" pitchFamily="2" charset="-122"/>
              <a:sym typeface="+mn-ea"/>
            </a:endParaRPr>
          </a:p>
          <a:p>
            <a:endParaRPr lang="zh-CN" altLang="en-US" sz="1600">
              <a:latin typeface="Calibri" panose="020F0502020204030204" charset="0"/>
              <a:ea typeface="宋体" panose="02010600030101010101" pitchFamily="2" charset="-122"/>
              <a:sym typeface="+mn-ea"/>
            </a:endParaRPr>
          </a:p>
        </p:txBody>
      </p:sp>
      <p:pic>
        <p:nvPicPr>
          <p:cNvPr id="6" name="图片 5"/>
          <p:cNvPicPr>
            <a:picLocks noChangeAspect="1"/>
          </p:cNvPicPr>
          <p:nvPr>
            <p:custDataLst>
              <p:tags r:id="rId2"/>
            </p:custDataLst>
          </p:nvPr>
        </p:nvPicPr>
        <p:blipFill>
          <a:blip r:embed="rId7"/>
          <a:stretch>
            <a:fillRect/>
          </a:stretch>
        </p:blipFill>
        <p:spPr>
          <a:xfrm>
            <a:off x="6292850" y="1861185"/>
            <a:ext cx="5556250" cy="4196715"/>
          </a:xfrm>
          <a:prstGeom prst="rect">
            <a:avLst/>
          </a:prstGeom>
        </p:spPr>
      </p:pic>
      <p:pic>
        <p:nvPicPr>
          <p:cNvPr id="7" name="图片 2"/>
          <p:cNvPicPr>
            <a:picLocks noChangeAspect="1"/>
          </p:cNvPicPr>
          <p:nvPr>
            <p:custDataLst>
              <p:tags r:id="rId3"/>
            </p:custDataLst>
          </p:nvPr>
        </p:nvPicPr>
        <p:blipFill>
          <a:blip r:embed="rId8"/>
          <a:stretch>
            <a:fillRect/>
          </a:stretch>
        </p:blipFill>
        <p:spPr>
          <a:xfrm>
            <a:off x="603885" y="3628390"/>
            <a:ext cx="5622290" cy="1503045"/>
          </a:xfrm>
          <a:prstGeom prst="rect">
            <a:avLst/>
          </a:prstGeom>
          <a:noFill/>
          <a:ln>
            <a:noFill/>
          </a:ln>
        </p:spPr>
      </p:pic>
      <p:pic>
        <p:nvPicPr>
          <p:cNvPr id="8" name="图片 7"/>
          <p:cNvPicPr>
            <a:picLocks noChangeAspect="1"/>
          </p:cNvPicPr>
          <p:nvPr>
            <p:custDataLst>
              <p:tags r:id="rId4"/>
            </p:custDataLst>
          </p:nvPr>
        </p:nvPicPr>
        <p:blipFill>
          <a:blip r:embed="rId9"/>
          <a:stretch>
            <a:fillRect/>
          </a:stretch>
        </p:blipFill>
        <p:spPr>
          <a:xfrm>
            <a:off x="603885" y="5131435"/>
            <a:ext cx="5250180" cy="1371600"/>
          </a:xfrm>
          <a:prstGeom prst="rect">
            <a:avLst/>
          </a:prstGeom>
        </p:spPr>
      </p:pic>
      <p:sp>
        <p:nvSpPr>
          <p:cNvPr id="9" name="文本框 8"/>
          <p:cNvSpPr txBox="1"/>
          <p:nvPr/>
        </p:nvSpPr>
        <p:spPr>
          <a:xfrm>
            <a:off x="-62144" y="-18189"/>
            <a:ext cx="1145220" cy="369332"/>
          </a:xfrm>
          <a:prstGeom prst="rect">
            <a:avLst/>
          </a:prstGeom>
          <a:noFill/>
        </p:spPr>
        <p:txBody>
          <a:bodyPr wrap="square" rtlCol="0">
            <a:spAutoFit/>
          </a:bodyPr>
          <a:lstStyle/>
          <a:p>
            <a:r>
              <a:rPr lang="zh-CN" altLang="en-US" dirty="0"/>
              <a:t>张婷婷</a:t>
            </a:r>
          </a:p>
        </p:txBody>
      </p:sp>
      <p:sp>
        <p:nvSpPr>
          <p:cNvPr id="10" name="文本框2">
            <a:extLst>
              <a:ext uri="{FF2B5EF4-FFF2-40B4-BE49-F238E27FC236}">
                <a16:creationId xmlns:a16="http://schemas.microsoft.com/office/drawing/2014/main" id="{F3CFE26A-280E-4BC4-AFAC-2D649460154F}"/>
              </a:ext>
            </a:extLst>
          </p:cNvPr>
          <p:cNvSpPr/>
          <p:nvPr/>
        </p:nvSpPr>
        <p:spPr>
          <a:xfrm>
            <a:off x="947102" y="-128905"/>
            <a:ext cx="4563746" cy="1361655"/>
          </a:xfrm>
          <a:prstGeom prst="rect">
            <a:avLst/>
          </a:prstGeom>
        </p:spPr>
        <p:txBody>
          <a:bodyPr wrap="square">
            <a:spAutoFit/>
          </a:bodyPr>
          <a:lstStyle/>
          <a:p>
            <a:pPr>
              <a:lnSpc>
                <a:spcPct val="150000"/>
              </a:lnSpc>
              <a:spcBef>
                <a:spcPts val="2950"/>
              </a:spcBef>
              <a:defRPr/>
            </a:pPr>
            <a:r>
              <a:rPr lang="en-US" altLang="zh-CN" sz="2000" dirty="0">
                <a:solidFill>
                  <a:srgbClr val="24487D"/>
                </a:solidFill>
                <a:latin typeface="汉仪粗简黑简" panose="00020600040101010101" charset="-122"/>
                <a:ea typeface="汉仪粗简黑简" panose="00020600040101010101" charset="-122"/>
                <a:cs typeface="+mn-ea"/>
                <a:sym typeface="+mn-lt"/>
              </a:rPr>
              <a:t>3</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a:t>
            </a:r>
            <a:r>
              <a:rPr lang="en-US" altLang="zh-CN" sz="2000" dirty="0" err="1">
                <a:solidFill>
                  <a:srgbClr val="24487D"/>
                </a:solidFill>
                <a:latin typeface="汉仪粗简黑简" panose="00020600040101010101" charset="-122"/>
                <a:ea typeface="汉仪粗简黑简" panose="00020600040101010101" charset="-122"/>
                <a:cs typeface="+mn-ea"/>
                <a:sym typeface="+mn-lt"/>
              </a:rPr>
              <a:t>OsVmmFileFault</a:t>
            </a:r>
            <a:endParaRPr lang="en-US" altLang="zh-CN" sz="2000" dirty="0">
              <a:solidFill>
                <a:srgbClr val="24487D"/>
              </a:solidFill>
              <a:latin typeface="汉仪粗简黑简" panose="00020600040101010101" charset="-122"/>
              <a:ea typeface="汉仪粗简黑简" panose="00020600040101010101" charset="-122"/>
              <a:cs typeface="+mn-ea"/>
              <a:sym typeface="+mn-lt"/>
            </a:endParaRPr>
          </a:p>
          <a:p>
            <a:pPr marL="0" marR="0" lvl="0" indent="0" algn="l" defTabSz="914400" rtl="0" eaLnBrk="1" fontAlgn="auto" latinLnBrk="0" hangingPunct="1">
              <a:lnSpc>
                <a:spcPct val="150000"/>
              </a:lnSpc>
              <a:spcBef>
                <a:spcPts val="2950"/>
              </a:spcBef>
              <a:spcAft>
                <a:spcPts val="0"/>
              </a:spcAft>
              <a:buClrTx/>
              <a:buSzTx/>
              <a:buFontTx/>
              <a:buNone/>
              <a:defRPr/>
            </a:pPr>
            <a:endPar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3" name="矩形 2">
            <a:extLst>
              <a:ext uri="{FF2B5EF4-FFF2-40B4-BE49-F238E27FC236}">
                <a16:creationId xmlns:a16="http://schemas.microsoft.com/office/drawing/2014/main" id="{485ADD4F-49F5-4EFF-9CAE-C6ED341E9236}"/>
              </a:ext>
            </a:extLst>
          </p:cNvPr>
          <p:cNvSpPr/>
          <p:nvPr/>
        </p:nvSpPr>
        <p:spPr>
          <a:xfrm>
            <a:off x="722974" y="4225772"/>
            <a:ext cx="2552885" cy="1686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904243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414020" y="438150"/>
            <a:ext cx="1117409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3.3 </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LosFilePage *OsPageCacheAlloc(struct page_mapping *mapping, VM_OFFSET_T pgoff)</a:t>
            </a:r>
          </a:p>
        </p:txBody>
      </p:sp>
      <p:sp>
        <p:nvSpPr>
          <p:cNvPr id="79" name="文本框1"/>
          <p:cNvSpPr txBox="1"/>
          <p:nvPr>
            <p:custDataLst>
              <p:tags r:id="rId1"/>
            </p:custDataLst>
          </p:nvPr>
        </p:nvSpPr>
        <p:spPr>
          <a:xfrm>
            <a:off x="456949" y="1030027"/>
            <a:ext cx="6558915"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功能：以页高速缓存方式分配一个文件页 LosFilePage，</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高速缓存中没找到文件页缺页时，分配文件页</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pic>
        <p:nvPicPr>
          <p:cNvPr id="21" name="图片 20"/>
          <p:cNvPicPr>
            <a:picLocks noChangeAspect="1"/>
          </p:cNvPicPr>
          <p:nvPr>
            <p:custDataLst>
              <p:tags r:id="rId2"/>
            </p:custDataLst>
          </p:nvPr>
        </p:nvPicPr>
        <p:blipFill>
          <a:blip r:embed="rId14"/>
          <a:srcRect r="-383" b="38973"/>
          <a:stretch>
            <a:fillRect/>
          </a:stretch>
        </p:blipFill>
        <p:spPr>
          <a:xfrm>
            <a:off x="565150" y="3868420"/>
            <a:ext cx="6981825" cy="2837815"/>
          </a:xfrm>
          <a:prstGeom prst="rect">
            <a:avLst/>
          </a:prstGeom>
        </p:spPr>
      </p:pic>
      <p:pic>
        <p:nvPicPr>
          <p:cNvPr id="27" name="图片 2"/>
          <p:cNvPicPr>
            <a:picLocks noChangeAspect="1"/>
          </p:cNvPicPr>
          <p:nvPr>
            <p:custDataLst>
              <p:tags r:id="rId3"/>
            </p:custDataLst>
          </p:nvPr>
        </p:nvPicPr>
        <p:blipFill>
          <a:blip r:embed="rId15"/>
          <a:srcRect r="3308" b="38494"/>
          <a:stretch>
            <a:fillRect/>
          </a:stretch>
        </p:blipFill>
        <p:spPr>
          <a:xfrm>
            <a:off x="7981315" y="3081020"/>
            <a:ext cx="3509645" cy="3840480"/>
          </a:xfrm>
          <a:prstGeom prst="rect">
            <a:avLst/>
          </a:prstGeom>
          <a:noFill/>
          <a:ln>
            <a:noFill/>
          </a:ln>
        </p:spPr>
      </p:pic>
      <p:cxnSp>
        <p:nvCxnSpPr>
          <p:cNvPr id="29" name="直接箭头连接符 28"/>
          <p:cNvCxnSpPr/>
          <p:nvPr>
            <p:custDataLst>
              <p:tags r:id="rId4"/>
            </p:custDataLst>
          </p:nvPr>
        </p:nvCxnSpPr>
        <p:spPr>
          <a:xfrm flipV="1">
            <a:off x="3439795" y="3943350"/>
            <a:ext cx="5394325" cy="7594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custDataLst>
              <p:tags r:id="rId5"/>
            </p:custDataLst>
          </p:nvPr>
        </p:nvCxnSpPr>
        <p:spPr>
          <a:xfrm flipV="1">
            <a:off x="3489960" y="4520565"/>
            <a:ext cx="5287645" cy="6724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custDataLst>
              <p:tags r:id="rId6"/>
            </p:custDataLst>
          </p:nvPr>
        </p:nvCxnSpPr>
        <p:spPr>
          <a:xfrm flipV="1">
            <a:off x="5876290" y="5230495"/>
            <a:ext cx="2895600" cy="9398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custDataLst>
              <p:tags r:id="rId7"/>
            </p:custDataLst>
          </p:nvPr>
        </p:nvCxnSpPr>
        <p:spPr>
          <a:xfrm flipV="1">
            <a:off x="6014720" y="5789295"/>
            <a:ext cx="2926715" cy="3079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custDataLst>
              <p:tags r:id="rId8"/>
            </p:custDataLst>
          </p:nvPr>
        </p:nvSpPr>
        <p:spPr>
          <a:xfrm>
            <a:off x="673100" y="5287645"/>
            <a:ext cx="5459095" cy="82550"/>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898890" y="5760720"/>
            <a:ext cx="1525905" cy="368300"/>
          </a:xfrm>
          <a:prstGeom prst="rect">
            <a:avLst/>
          </a:prstGeom>
          <a:noFill/>
        </p:spPr>
        <p:txBody>
          <a:bodyPr wrap="square" rtlCol="0">
            <a:spAutoFit/>
          </a:bodyPr>
          <a:lstStyle/>
          <a:p>
            <a:endParaRPr lang="zh-CN" altLang="en-US"/>
          </a:p>
        </p:txBody>
      </p:sp>
      <p:pic>
        <p:nvPicPr>
          <p:cNvPr id="3" name="图片 2"/>
          <p:cNvPicPr>
            <a:picLocks noChangeAspect="1"/>
          </p:cNvPicPr>
          <p:nvPr>
            <p:custDataLst>
              <p:tags r:id="rId9"/>
            </p:custDataLst>
          </p:nvPr>
        </p:nvPicPr>
        <p:blipFill>
          <a:blip r:embed="rId16"/>
          <a:stretch>
            <a:fillRect/>
          </a:stretch>
        </p:blipFill>
        <p:spPr>
          <a:xfrm>
            <a:off x="1064895" y="2044700"/>
            <a:ext cx="5179060" cy="1593850"/>
          </a:xfrm>
          <a:prstGeom prst="rect">
            <a:avLst/>
          </a:prstGeom>
        </p:spPr>
      </p:pic>
      <p:sp>
        <p:nvSpPr>
          <p:cNvPr id="5" name="文本框1"/>
          <p:cNvSpPr txBox="1"/>
          <p:nvPr>
            <p:custDataLst>
              <p:tags r:id="rId10"/>
            </p:custDataLst>
          </p:nvPr>
        </p:nvSpPr>
        <p:spPr>
          <a:xfrm>
            <a:off x="6444615" y="1729105"/>
            <a:ext cx="4864100" cy="13220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 OsVmmFileFault部分代码：</a:t>
            </a:r>
            <a:r>
              <a:rPr kumimoji="0" lang="zh-CN" altLang="en-US" sz="2000" b="1"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mn-cs"/>
              </a:rPr>
              <a:t>优化</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体现在缺页处理时不是直接读磁盘而是先在页高速缓存中找是否有该文件页，若没找到重新</a:t>
            </a:r>
            <a:r>
              <a:rPr lang="zh-CN" altLang="en-US" sz="2000" b="1" noProof="0" dirty="0">
                <a:ln>
                  <a:noFill/>
                </a:ln>
                <a:solidFill>
                  <a:srgbClr val="24487D"/>
                </a:solidFill>
                <a:effectLst/>
                <a:uLnTx/>
                <a:uFillTx/>
                <a:latin typeface="汉仪粗简黑简" panose="00020600040101010101" charset="-122"/>
                <a:ea typeface="汉仪粗简黑简" panose="00020600040101010101" charset="-122"/>
                <a:sym typeface="+mn-ea"/>
              </a:rPr>
              <a:t>以页高速缓存方式分配一个文件页</a:t>
            </a: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cxnSp>
        <p:nvCxnSpPr>
          <p:cNvPr id="8" name="直接箭头连接符 7"/>
          <p:cNvCxnSpPr/>
          <p:nvPr>
            <p:custDataLst>
              <p:tags r:id="rId11"/>
            </p:custDataLst>
          </p:nvPr>
        </p:nvCxnSpPr>
        <p:spPr>
          <a:xfrm flipV="1">
            <a:off x="3799205" y="2122170"/>
            <a:ext cx="2675255" cy="2698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12"/>
            </p:custDataLst>
          </p:nvPr>
        </p:nvSpPr>
        <p:spPr>
          <a:xfrm>
            <a:off x="1284605" y="2860040"/>
            <a:ext cx="4847590" cy="120650"/>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A86AC29-E173-4C4D-9CC0-AAF1FF3F5E1A}"/>
              </a:ext>
            </a:extLst>
          </p:cNvPr>
          <p:cNvSpPr txBox="1"/>
          <p:nvPr/>
        </p:nvSpPr>
        <p:spPr>
          <a:xfrm>
            <a:off x="-4004" y="-12231"/>
            <a:ext cx="2343705" cy="369332"/>
          </a:xfrm>
          <a:prstGeom prst="rect">
            <a:avLst/>
          </a:prstGeom>
          <a:noFill/>
        </p:spPr>
        <p:txBody>
          <a:bodyPr wrap="square" rtlCol="0">
            <a:spAutoFit/>
          </a:bodyPr>
          <a:lstStyle/>
          <a:p>
            <a:r>
              <a:rPr lang="zh-CN" altLang="en-US" dirty="0"/>
              <a:t>赵可骞</a:t>
            </a:r>
          </a:p>
        </p:txBody>
      </p:sp>
    </p:spTree>
    <p:extLst>
      <p:ext uri="{BB962C8B-B14F-4D97-AF65-F5344CB8AC3E}">
        <p14:creationId xmlns:p14="http://schemas.microsoft.com/office/powerpoint/2010/main" val="3799033945"/>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414020" y="438150"/>
            <a:ext cx="1117409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3.3 </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LosFilePage *OsPageCacheAlloc(struct page_mapping *mapping, VM_OFFSET_T pgoff)</a:t>
            </a:r>
          </a:p>
        </p:txBody>
      </p:sp>
      <p:sp>
        <p:nvSpPr>
          <p:cNvPr id="79" name="文本框1"/>
          <p:cNvSpPr txBox="1"/>
          <p:nvPr>
            <p:custDataLst>
              <p:tags r:id="rId1"/>
            </p:custDataLst>
          </p:nvPr>
        </p:nvSpPr>
        <p:spPr>
          <a:xfrm>
            <a:off x="456949" y="1030027"/>
            <a:ext cx="6558915" cy="10147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功能：以页高速缓存方式分配一个文件页 LosFilePage，</a:t>
            </a: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高速缓存中没找到文件页缺页时，分配文件页</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pic>
        <p:nvPicPr>
          <p:cNvPr id="21" name="图片 20"/>
          <p:cNvPicPr>
            <a:picLocks noChangeAspect="1"/>
          </p:cNvPicPr>
          <p:nvPr>
            <p:custDataLst>
              <p:tags r:id="rId2"/>
            </p:custDataLst>
          </p:nvPr>
        </p:nvPicPr>
        <p:blipFill>
          <a:blip r:embed="rId10"/>
          <a:srcRect r="-383" b="38973"/>
          <a:stretch>
            <a:fillRect/>
          </a:stretch>
        </p:blipFill>
        <p:spPr>
          <a:xfrm>
            <a:off x="1594485" y="1884045"/>
            <a:ext cx="8200390" cy="3333115"/>
          </a:xfrm>
          <a:prstGeom prst="rect">
            <a:avLst/>
          </a:prstGeom>
        </p:spPr>
      </p:pic>
      <p:pic>
        <p:nvPicPr>
          <p:cNvPr id="26" name="图片 25"/>
          <p:cNvPicPr>
            <a:picLocks noChangeAspect="1"/>
          </p:cNvPicPr>
          <p:nvPr>
            <p:custDataLst>
              <p:tags r:id="rId3"/>
            </p:custDataLst>
          </p:nvPr>
        </p:nvPicPr>
        <p:blipFill>
          <a:blip r:embed="rId11"/>
          <a:stretch>
            <a:fillRect/>
          </a:stretch>
        </p:blipFill>
        <p:spPr>
          <a:xfrm>
            <a:off x="584200" y="5851525"/>
            <a:ext cx="8085455" cy="800100"/>
          </a:xfrm>
          <a:prstGeom prst="rect">
            <a:avLst/>
          </a:prstGeom>
        </p:spPr>
      </p:pic>
      <p:sp>
        <p:nvSpPr>
          <p:cNvPr id="33" name="矩形 32"/>
          <p:cNvSpPr/>
          <p:nvPr>
            <p:custDataLst>
              <p:tags r:id="rId4"/>
            </p:custDataLst>
          </p:nvPr>
        </p:nvSpPr>
        <p:spPr>
          <a:xfrm>
            <a:off x="1702435" y="3784600"/>
            <a:ext cx="6410325" cy="96520"/>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p:cNvCxnSpPr>
            <a:stCxn id="33" idx="1"/>
          </p:cNvCxnSpPr>
          <p:nvPr>
            <p:custDataLst>
              <p:tags r:id="rId5"/>
            </p:custDataLst>
          </p:nvPr>
        </p:nvCxnSpPr>
        <p:spPr>
          <a:xfrm flipH="1">
            <a:off x="1423670" y="3832860"/>
            <a:ext cx="278765" cy="2096135"/>
          </a:xfrm>
          <a:prstGeom prst="straightConnector1">
            <a:avLst/>
          </a:prstGeom>
          <a:ln w="12700">
            <a:solidFill>
              <a:srgbClr val="7030A0"/>
            </a:solidFill>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6"/>
            </p:custDataLst>
          </p:nvPr>
        </p:nvPicPr>
        <p:blipFill>
          <a:blip r:embed="rId12"/>
          <a:stretch>
            <a:fillRect/>
          </a:stretch>
        </p:blipFill>
        <p:spPr>
          <a:xfrm>
            <a:off x="3549650" y="5554980"/>
            <a:ext cx="3510280" cy="195580"/>
          </a:xfrm>
          <a:prstGeom prst="rect">
            <a:avLst/>
          </a:prstGeom>
        </p:spPr>
      </p:pic>
      <p:cxnSp>
        <p:nvCxnSpPr>
          <p:cNvPr id="4" name="直接箭头连接符 3"/>
          <p:cNvCxnSpPr>
            <a:endCxn id="2" idx="2"/>
          </p:cNvCxnSpPr>
          <p:nvPr>
            <p:custDataLst>
              <p:tags r:id="rId7"/>
            </p:custDataLst>
          </p:nvPr>
        </p:nvCxnSpPr>
        <p:spPr>
          <a:xfrm flipV="1">
            <a:off x="3272790" y="5750560"/>
            <a:ext cx="2032000" cy="574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8898890" y="5760720"/>
            <a:ext cx="1525905" cy="368300"/>
          </a:xfrm>
          <a:prstGeom prst="rect">
            <a:avLst/>
          </a:prstGeom>
          <a:noFill/>
        </p:spPr>
        <p:txBody>
          <a:bodyPr wrap="square" rtlCol="0">
            <a:spAutoFit/>
          </a:bodyPr>
          <a:lstStyle/>
          <a:p>
            <a:endParaRPr lang="zh-CN" altLang="en-US"/>
          </a:p>
        </p:txBody>
      </p:sp>
      <p:sp>
        <p:nvSpPr>
          <p:cNvPr id="7" name="文本框 6"/>
          <p:cNvSpPr txBox="1"/>
          <p:nvPr>
            <p:custDataLst>
              <p:tags r:id="rId8"/>
            </p:custDataLst>
          </p:nvPr>
        </p:nvSpPr>
        <p:spPr>
          <a:xfrm>
            <a:off x="8741410" y="6027420"/>
            <a:ext cx="3411855" cy="741045"/>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其中</a:t>
            </a:r>
            <a:r>
              <a:rPr kumimoji="0" lang="en-US" altLang="zh-CN" sz="12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SYS_MEM_BASE</a:t>
            </a:r>
            <a:r>
              <a:rPr kumimoji="0" lang="zh-CN" altLang="en-US" sz="12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可推断为物理地址的起始地址，</a:t>
            </a:r>
            <a:r>
              <a:rPr kumimoji="0" lang="en-US" altLang="zh-CN" sz="12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KERNEL_ASPACE_BASE</a:t>
            </a:r>
            <a:r>
              <a:rPr kumimoji="0" lang="zh-CN" altLang="en-US" sz="12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可推断为内核虚拟地址的起始地址</a:t>
            </a:r>
          </a:p>
        </p:txBody>
      </p:sp>
      <p:sp>
        <p:nvSpPr>
          <p:cNvPr id="12" name="文本框 11">
            <a:extLst>
              <a:ext uri="{FF2B5EF4-FFF2-40B4-BE49-F238E27FC236}">
                <a16:creationId xmlns:a16="http://schemas.microsoft.com/office/drawing/2014/main" id="{275712D7-4C64-46F9-985D-FBE2B705102B}"/>
              </a:ext>
            </a:extLst>
          </p:cNvPr>
          <p:cNvSpPr txBox="1"/>
          <p:nvPr/>
        </p:nvSpPr>
        <p:spPr>
          <a:xfrm>
            <a:off x="-4004" y="-12231"/>
            <a:ext cx="2343705" cy="369332"/>
          </a:xfrm>
          <a:prstGeom prst="rect">
            <a:avLst/>
          </a:prstGeom>
          <a:noFill/>
        </p:spPr>
        <p:txBody>
          <a:bodyPr wrap="square" rtlCol="0">
            <a:spAutoFit/>
          </a:bodyPr>
          <a:lstStyle/>
          <a:p>
            <a:r>
              <a:rPr lang="zh-CN" altLang="en-US" dirty="0"/>
              <a:t>赵可骞</a:t>
            </a:r>
          </a:p>
        </p:txBody>
      </p:sp>
    </p:spTree>
    <p:extLst>
      <p:ext uri="{BB962C8B-B14F-4D97-AF65-F5344CB8AC3E}">
        <p14:creationId xmlns:p14="http://schemas.microsoft.com/office/powerpoint/2010/main" val="8672845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custDataLst>
              <p:tags r:id="rId1"/>
            </p:custDataLst>
          </p:nvPr>
        </p:nvPicPr>
        <p:blipFill>
          <a:blip r:embed="rId13"/>
          <a:srcRect t="60686" r="73"/>
          <a:stretch>
            <a:fillRect/>
          </a:stretch>
        </p:blipFill>
        <p:spPr>
          <a:xfrm>
            <a:off x="577215" y="1774825"/>
            <a:ext cx="6950075" cy="1828165"/>
          </a:xfrm>
          <a:prstGeom prst="rect">
            <a:avLst/>
          </a:prstGeom>
        </p:spPr>
      </p:pic>
      <p:pic>
        <p:nvPicPr>
          <p:cNvPr id="17" name="图片 16"/>
          <p:cNvPicPr>
            <a:picLocks noChangeAspect="1"/>
          </p:cNvPicPr>
          <p:nvPr>
            <p:custDataLst>
              <p:tags r:id="rId2"/>
            </p:custDataLst>
          </p:nvPr>
        </p:nvPicPr>
        <p:blipFill>
          <a:blip r:embed="rId14"/>
          <a:stretch>
            <a:fillRect/>
          </a:stretch>
        </p:blipFill>
        <p:spPr>
          <a:xfrm>
            <a:off x="2492375" y="3833495"/>
            <a:ext cx="6710680" cy="2593340"/>
          </a:xfrm>
          <a:prstGeom prst="rect">
            <a:avLst/>
          </a:prstGeom>
        </p:spPr>
      </p:pic>
      <p:sp>
        <p:nvSpPr>
          <p:cNvPr id="13" name="文本框 12"/>
          <p:cNvSpPr txBox="1"/>
          <p:nvPr>
            <p:custDataLst>
              <p:tags r:id="rId3"/>
            </p:custDataLst>
          </p:nvPr>
        </p:nvSpPr>
        <p:spPr>
          <a:xfrm>
            <a:off x="414020" y="438150"/>
            <a:ext cx="1117409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3.3 </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LosFilePage *OsPageCacheAlloc(struct page_mapping *mapping, VM_OFFSET_T pgoff)</a:t>
            </a:r>
          </a:p>
        </p:txBody>
      </p:sp>
      <p:sp>
        <p:nvSpPr>
          <p:cNvPr id="79" name="文本框1"/>
          <p:cNvSpPr txBox="1"/>
          <p:nvPr>
            <p:custDataLst>
              <p:tags r:id="rId4"/>
            </p:custDataLst>
          </p:nvPr>
        </p:nvSpPr>
        <p:spPr>
          <a:xfrm>
            <a:off x="639512" y="836987"/>
            <a:ext cx="10887710"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功能：以页高速缓存方式分配一个文件页 LosFilePage，</a:t>
            </a:r>
            <a:r>
              <a:rPr lang="zh-CN" altLang="en-US" sz="2000" b="1" noProof="0" dirty="0">
                <a:ln>
                  <a:noFill/>
                </a:ln>
                <a:solidFill>
                  <a:srgbClr val="24487D"/>
                </a:solidFill>
                <a:effectLst/>
                <a:uLnTx/>
                <a:uFillTx/>
                <a:latin typeface="汉仪粗简黑简" panose="00020600040101010101" charset="-122"/>
                <a:ea typeface="汉仪粗简黑简" panose="00020600040101010101" charset="-122"/>
                <a:sym typeface="+mn-ea"/>
              </a:rPr>
              <a:t>高速缓存中没找到缺页时，分配文件页</a:t>
            </a: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18" name="矩形 17"/>
          <p:cNvSpPr/>
          <p:nvPr>
            <p:custDataLst>
              <p:tags r:id="rId5"/>
            </p:custDataLst>
          </p:nvPr>
        </p:nvSpPr>
        <p:spPr>
          <a:xfrm>
            <a:off x="639445" y="1351280"/>
            <a:ext cx="10887075" cy="407670"/>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physSeg</a:t>
            </a:r>
            <a:r>
              <a:rPr kumimoji="0" lang="zh-CN" alt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：物理页所在段</a:t>
            </a: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       </a:t>
            </a:r>
            <a:r>
              <a:rPr kumimoji="0" lang="en-US" altLang="zh-CN" sz="1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vmPage</a:t>
            </a:r>
            <a:r>
              <a:rPr kumimoji="0" lang="zh-CN" alt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：物理页</a:t>
            </a: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       </a:t>
            </a:r>
            <a:r>
              <a:rPr kumimoji="0" lang="en-US" altLang="zh-CN" sz="1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mapping</a:t>
            </a:r>
            <a:r>
              <a:rPr kumimoji="0" lang="zh-CN" alt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：文件页映射</a:t>
            </a: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       </a:t>
            </a:r>
            <a:r>
              <a:rPr kumimoji="0" lang="en-US" altLang="zh-CN" sz="1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  pgoff</a:t>
            </a:r>
            <a:r>
              <a:rPr kumimoji="0" lang="zh-CN" alt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：页号</a:t>
            </a: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    </a:t>
            </a:r>
          </a:p>
        </p:txBody>
      </p:sp>
      <p:sp>
        <p:nvSpPr>
          <p:cNvPr id="26" name="矩形 25"/>
          <p:cNvSpPr/>
          <p:nvPr>
            <p:custDataLst>
              <p:tags r:id="rId6"/>
            </p:custDataLst>
          </p:nvPr>
        </p:nvSpPr>
        <p:spPr>
          <a:xfrm>
            <a:off x="737870" y="2425700"/>
            <a:ext cx="3707765" cy="741045"/>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custDataLst>
              <p:tags r:id="rId7"/>
            </p:custDataLst>
          </p:nvPr>
        </p:nvSpPr>
        <p:spPr>
          <a:xfrm>
            <a:off x="2550795" y="4467225"/>
            <a:ext cx="6099810" cy="956310"/>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custDataLst>
              <p:tags r:id="rId8"/>
            </p:custDataLst>
          </p:nvPr>
        </p:nvPicPr>
        <p:blipFill>
          <a:blip r:embed="rId15"/>
          <a:stretch>
            <a:fillRect/>
          </a:stretch>
        </p:blipFill>
        <p:spPr>
          <a:xfrm>
            <a:off x="7799705" y="2041525"/>
            <a:ext cx="3726815" cy="1509395"/>
          </a:xfrm>
          <a:prstGeom prst="rect">
            <a:avLst/>
          </a:prstGeom>
        </p:spPr>
      </p:pic>
      <p:sp>
        <p:nvSpPr>
          <p:cNvPr id="29" name="矩形 28"/>
          <p:cNvSpPr/>
          <p:nvPr>
            <p:custDataLst>
              <p:tags r:id="rId9"/>
            </p:custDataLst>
          </p:nvPr>
        </p:nvSpPr>
        <p:spPr>
          <a:xfrm>
            <a:off x="751205" y="2041525"/>
            <a:ext cx="3455670" cy="384175"/>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flipH="1">
            <a:off x="2574290" y="3155950"/>
            <a:ext cx="292735" cy="1321435"/>
          </a:xfrm>
          <a:prstGeom prst="straightConnector1">
            <a:avLst/>
          </a:prstGeom>
          <a:ln w="127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244975" y="2138680"/>
            <a:ext cx="1205865" cy="1943100"/>
          </a:xfrm>
          <a:prstGeom prst="straightConnector1">
            <a:avLst/>
          </a:prstGeom>
          <a:ln w="127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33" name="矩形 32"/>
          <p:cNvSpPr/>
          <p:nvPr>
            <p:custDataLst>
              <p:tags r:id="rId10"/>
            </p:custDataLst>
          </p:nvPr>
        </p:nvSpPr>
        <p:spPr>
          <a:xfrm>
            <a:off x="7934960" y="2041525"/>
            <a:ext cx="3455670" cy="240665"/>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custDataLst>
              <p:tags r:id="rId11"/>
            </p:custDataLst>
          </p:nvPr>
        </p:nvSpPr>
        <p:spPr>
          <a:xfrm>
            <a:off x="2704465" y="4125595"/>
            <a:ext cx="5945505" cy="365760"/>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CB39DBC-CA71-4562-AA42-05D50F39C27C}"/>
              </a:ext>
            </a:extLst>
          </p:cNvPr>
          <p:cNvSpPr txBox="1"/>
          <p:nvPr/>
        </p:nvSpPr>
        <p:spPr>
          <a:xfrm>
            <a:off x="-4004" y="-12231"/>
            <a:ext cx="2343705" cy="369332"/>
          </a:xfrm>
          <a:prstGeom prst="rect">
            <a:avLst/>
          </a:prstGeom>
          <a:noFill/>
        </p:spPr>
        <p:txBody>
          <a:bodyPr wrap="square" rtlCol="0">
            <a:spAutoFit/>
          </a:bodyPr>
          <a:lstStyle/>
          <a:p>
            <a:r>
              <a:rPr lang="zh-CN" altLang="en-US" dirty="0"/>
              <a:t>赵可骞</a:t>
            </a:r>
          </a:p>
        </p:txBody>
      </p:sp>
    </p:spTree>
    <p:extLst>
      <p:ext uri="{BB962C8B-B14F-4D97-AF65-F5344CB8AC3E}">
        <p14:creationId xmlns:p14="http://schemas.microsoft.com/office/powerpoint/2010/main" val="271285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03885" y="513080"/>
            <a:ext cx="4726305" cy="46037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①判断文件是否映射到了内存</a:t>
            </a:r>
            <a:endParaRPr lang="zh-CN" altLang="en-US" sz="2000" b="1">
              <a:latin typeface="Calibri" panose="020F0502020204030204" charset="0"/>
              <a:ea typeface="宋体" panose="02010600030101010101" pitchFamily="2" charset="-122"/>
              <a:sym typeface="+mn-ea"/>
            </a:endParaRPr>
          </a:p>
        </p:txBody>
      </p:sp>
      <p:pic>
        <p:nvPicPr>
          <p:cNvPr id="4" name="图片 1" descr="IMG_256"/>
          <p:cNvPicPr>
            <a:picLocks noChangeAspect="1"/>
          </p:cNvPicPr>
          <p:nvPr>
            <p:custDataLst>
              <p:tags r:id="rId1"/>
            </p:custDataLst>
          </p:nvPr>
        </p:nvPicPr>
        <p:blipFill>
          <a:blip r:embed="rId6"/>
          <a:srcRect b="7737"/>
          <a:stretch>
            <a:fillRect/>
          </a:stretch>
        </p:blipFill>
        <p:spPr>
          <a:xfrm>
            <a:off x="1885950" y="1031240"/>
            <a:ext cx="6718935" cy="605790"/>
          </a:xfrm>
          <a:prstGeom prst="rect">
            <a:avLst/>
          </a:prstGeom>
          <a:noFill/>
          <a:ln w="9525">
            <a:noFill/>
          </a:ln>
        </p:spPr>
      </p:pic>
      <p:sp>
        <p:nvSpPr>
          <p:cNvPr id="5" name="文本框 4"/>
          <p:cNvSpPr txBox="1"/>
          <p:nvPr/>
        </p:nvSpPr>
        <p:spPr>
          <a:xfrm>
            <a:off x="558165" y="1790065"/>
            <a:ext cx="5492115" cy="218122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②从文件映射页中获取到指定的文件页</a:t>
            </a:r>
            <a:endParaRPr lang="en-US" sz="2000" b="1">
              <a:latin typeface="Wingdings" panose="05000000000000000000" charset="0"/>
              <a:ea typeface="宋体" panose="02010600030101010101" pitchFamily="2" charset="-122"/>
            </a:endParaRPr>
          </a:p>
          <a:p>
            <a:pPr indent="0">
              <a:lnSpc>
                <a:spcPct val="120000"/>
              </a:lnSpc>
            </a:pPr>
            <a:r>
              <a:rPr lang="en-US" sz="800" b="1">
                <a:latin typeface="Wingdings" panose="05000000000000000000" charset="0"/>
                <a:ea typeface="宋体" panose="02010600030101010101" pitchFamily="2" charset="-122"/>
                <a:sym typeface="+mn-ea"/>
              </a:rPr>
              <a:t>  </a:t>
            </a:r>
            <a:r>
              <a:rPr lang="en-US" sz="800">
                <a:latin typeface="Wingdings" panose="05000000000000000000" charset="0"/>
                <a:ea typeface="宋体" panose="02010600030101010101" pitchFamily="2" charset="-122"/>
                <a:sym typeface="+mn-ea"/>
              </a:rPr>
              <a:t>l</a:t>
            </a:r>
            <a:r>
              <a:rPr lang="zh-CN" sz="1600">
                <a:latin typeface="Calibri" panose="020F0502020204030204" charset="0"/>
                <a:ea typeface="宋体" panose="02010600030101010101" pitchFamily="2" charset="-122"/>
                <a:sym typeface="+mn-ea"/>
              </a:rPr>
              <a:t>能获取到：该页在页高速缓存中，标记为命中缓存并进行标签转换（引用标签和活动标签）</a:t>
            </a:r>
            <a:endParaRPr lang="en-US" sz="1600">
              <a:latin typeface="Wingdings" panose="05000000000000000000" charset="0"/>
              <a:ea typeface="宋体" panose="02010600030101010101" pitchFamily="2" charset="-122"/>
            </a:endParaRPr>
          </a:p>
          <a:p>
            <a:pPr indent="0">
              <a:lnSpc>
                <a:spcPct val="120000"/>
              </a:lnSpc>
            </a:pPr>
            <a:r>
              <a:rPr lang="en-US" sz="800">
                <a:latin typeface="Wingdings" panose="05000000000000000000" charset="0"/>
                <a:ea typeface="宋体" panose="02010600030101010101" pitchFamily="2" charset="-122"/>
                <a:sym typeface="+mn-ea"/>
              </a:rPr>
              <a:t>  l</a:t>
            </a:r>
            <a:r>
              <a:rPr lang="zh-CN" sz="1600">
                <a:latin typeface="Calibri" panose="020F0502020204030204" charset="0"/>
                <a:ea typeface="宋体" panose="02010600030101010101" pitchFamily="2" charset="-122"/>
                <a:sym typeface="+mn-ea"/>
              </a:rPr>
              <a:t>不能获取到：即缺页。分配一个文件页，初始化物理页框等数据；</a:t>
            </a:r>
            <a:r>
              <a:rPr lang="zh-CN" sz="1600">
                <a:ea typeface="宋体" panose="02010600030101010101" pitchFamily="2" charset="-122"/>
                <a:sym typeface="+mn-ea"/>
              </a:rPr>
              <a:t>将</a:t>
            </a:r>
            <a:r>
              <a:rPr lang="en-US" sz="1600">
                <a:latin typeface="Calibri" panose="020F0502020204030204" charset="0"/>
                <a:ea typeface="宋体" panose="02010600030101010101" pitchFamily="2" charset="-122"/>
                <a:cs typeface="Times New Roman" panose="02020603050405020304" charset="0"/>
                <a:sym typeface="+mn-ea"/>
              </a:rPr>
              <a:t>fpage</a:t>
            </a:r>
            <a:r>
              <a:rPr lang="zh-CN" sz="1600">
                <a:ea typeface="宋体" panose="02010600030101010101" pitchFamily="2" charset="-122"/>
                <a:sym typeface="+mn-ea"/>
              </a:rPr>
              <a:t>挂入</a:t>
            </a:r>
            <a:r>
              <a:rPr lang="en-US" sz="1600">
                <a:latin typeface="Calibri" panose="020F0502020204030204" charset="0"/>
                <a:ea typeface="宋体" panose="02010600030101010101" pitchFamily="2" charset="-122"/>
                <a:sym typeface="+mn-ea"/>
              </a:rPr>
              <a:t>pageCache ,</a:t>
            </a:r>
            <a:r>
              <a:rPr lang="zh-CN" sz="1600">
                <a:ea typeface="宋体" panose="02010600030101010101" pitchFamily="2" charset="-122"/>
                <a:sym typeface="+mn-ea"/>
              </a:rPr>
              <a:t>并加到活动文件页</a:t>
            </a:r>
            <a:r>
              <a:rPr lang="en-US" sz="1600">
                <a:latin typeface="Calibri" panose="020F0502020204030204" charset="0"/>
                <a:ea typeface="宋体" panose="02010600030101010101" pitchFamily="2" charset="-122"/>
                <a:sym typeface="+mn-ea"/>
              </a:rPr>
              <a:t>LRU</a:t>
            </a:r>
            <a:r>
              <a:rPr lang="zh-CN" sz="1600">
                <a:ea typeface="宋体" panose="02010600030101010101" pitchFamily="2" charset="-122"/>
                <a:sym typeface="+mn-ea"/>
              </a:rPr>
              <a:t>链表上</a:t>
            </a:r>
            <a:endParaRPr lang="zh-CN" sz="1600">
              <a:latin typeface="Calibri" panose="020F0502020204030204" charset="0"/>
              <a:ea typeface="宋体" panose="02010600030101010101" pitchFamily="2" charset="-122"/>
              <a:sym typeface="+mn-ea"/>
            </a:endParaRPr>
          </a:p>
          <a:p>
            <a:endParaRPr lang="zh-CN" altLang="en-US" sz="1600">
              <a:latin typeface="Calibri" panose="020F0502020204030204" charset="0"/>
              <a:ea typeface="宋体" panose="02010600030101010101" pitchFamily="2" charset="-122"/>
              <a:sym typeface="+mn-ea"/>
            </a:endParaRPr>
          </a:p>
        </p:txBody>
      </p:sp>
      <p:pic>
        <p:nvPicPr>
          <p:cNvPr id="6" name="图片 5"/>
          <p:cNvPicPr>
            <a:picLocks noChangeAspect="1"/>
          </p:cNvPicPr>
          <p:nvPr>
            <p:custDataLst>
              <p:tags r:id="rId2"/>
            </p:custDataLst>
          </p:nvPr>
        </p:nvPicPr>
        <p:blipFill>
          <a:blip r:embed="rId7"/>
          <a:stretch>
            <a:fillRect/>
          </a:stretch>
        </p:blipFill>
        <p:spPr>
          <a:xfrm>
            <a:off x="6292850" y="1861185"/>
            <a:ext cx="5556250" cy="4196715"/>
          </a:xfrm>
          <a:prstGeom prst="rect">
            <a:avLst/>
          </a:prstGeom>
        </p:spPr>
      </p:pic>
      <p:pic>
        <p:nvPicPr>
          <p:cNvPr id="7" name="图片 2"/>
          <p:cNvPicPr>
            <a:picLocks noChangeAspect="1"/>
          </p:cNvPicPr>
          <p:nvPr>
            <p:custDataLst>
              <p:tags r:id="rId3"/>
            </p:custDataLst>
          </p:nvPr>
        </p:nvPicPr>
        <p:blipFill>
          <a:blip r:embed="rId8"/>
          <a:stretch>
            <a:fillRect/>
          </a:stretch>
        </p:blipFill>
        <p:spPr>
          <a:xfrm>
            <a:off x="603885" y="3628390"/>
            <a:ext cx="5622290" cy="1503045"/>
          </a:xfrm>
          <a:prstGeom prst="rect">
            <a:avLst/>
          </a:prstGeom>
          <a:noFill/>
          <a:ln>
            <a:noFill/>
          </a:ln>
        </p:spPr>
      </p:pic>
      <p:pic>
        <p:nvPicPr>
          <p:cNvPr id="8" name="图片 7"/>
          <p:cNvPicPr>
            <a:picLocks noChangeAspect="1"/>
          </p:cNvPicPr>
          <p:nvPr>
            <p:custDataLst>
              <p:tags r:id="rId4"/>
            </p:custDataLst>
          </p:nvPr>
        </p:nvPicPr>
        <p:blipFill>
          <a:blip r:embed="rId9"/>
          <a:stretch>
            <a:fillRect/>
          </a:stretch>
        </p:blipFill>
        <p:spPr>
          <a:xfrm>
            <a:off x="603885" y="5131435"/>
            <a:ext cx="5250180" cy="1371600"/>
          </a:xfrm>
          <a:prstGeom prst="rect">
            <a:avLst/>
          </a:prstGeom>
        </p:spPr>
      </p:pic>
      <p:sp>
        <p:nvSpPr>
          <p:cNvPr id="9" name="文本框 8"/>
          <p:cNvSpPr txBox="1"/>
          <p:nvPr/>
        </p:nvSpPr>
        <p:spPr>
          <a:xfrm>
            <a:off x="-62144" y="-18189"/>
            <a:ext cx="1145220" cy="369332"/>
          </a:xfrm>
          <a:prstGeom prst="rect">
            <a:avLst/>
          </a:prstGeom>
          <a:noFill/>
        </p:spPr>
        <p:txBody>
          <a:bodyPr wrap="square" rtlCol="0">
            <a:spAutoFit/>
          </a:bodyPr>
          <a:lstStyle/>
          <a:p>
            <a:r>
              <a:rPr lang="zh-CN" altLang="en-US" dirty="0"/>
              <a:t>张婷婷</a:t>
            </a:r>
          </a:p>
        </p:txBody>
      </p:sp>
      <p:sp>
        <p:nvSpPr>
          <p:cNvPr id="10" name="文本框2">
            <a:extLst>
              <a:ext uri="{FF2B5EF4-FFF2-40B4-BE49-F238E27FC236}">
                <a16:creationId xmlns:a16="http://schemas.microsoft.com/office/drawing/2014/main" id="{F3CFE26A-280E-4BC4-AFAC-2D649460154F}"/>
              </a:ext>
            </a:extLst>
          </p:cNvPr>
          <p:cNvSpPr/>
          <p:nvPr/>
        </p:nvSpPr>
        <p:spPr>
          <a:xfrm>
            <a:off x="947102" y="-128905"/>
            <a:ext cx="4563746" cy="1361655"/>
          </a:xfrm>
          <a:prstGeom prst="rect">
            <a:avLst/>
          </a:prstGeom>
        </p:spPr>
        <p:txBody>
          <a:bodyPr wrap="square">
            <a:spAutoFit/>
          </a:bodyPr>
          <a:lstStyle/>
          <a:p>
            <a:pPr>
              <a:lnSpc>
                <a:spcPct val="150000"/>
              </a:lnSpc>
              <a:spcBef>
                <a:spcPts val="2950"/>
              </a:spcBef>
              <a:defRPr/>
            </a:pPr>
            <a:r>
              <a:rPr lang="en-US" altLang="zh-CN" sz="2000" dirty="0">
                <a:solidFill>
                  <a:srgbClr val="24487D"/>
                </a:solidFill>
                <a:latin typeface="汉仪粗简黑简" panose="00020600040101010101" charset="-122"/>
                <a:ea typeface="汉仪粗简黑简" panose="00020600040101010101" charset="-122"/>
                <a:cs typeface="+mn-ea"/>
                <a:sym typeface="+mn-lt"/>
              </a:rPr>
              <a:t>3</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a:t>
            </a:r>
            <a:r>
              <a:rPr lang="en-US" altLang="zh-CN" sz="2000" dirty="0" err="1">
                <a:solidFill>
                  <a:srgbClr val="24487D"/>
                </a:solidFill>
                <a:latin typeface="汉仪粗简黑简" panose="00020600040101010101" charset="-122"/>
                <a:ea typeface="汉仪粗简黑简" panose="00020600040101010101" charset="-122"/>
                <a:cs typeface="+mn-ea"/>
                <a:sym typeface="+mn-lt"/>
              </a:rPr>
              <a:t>OsVmmFileFault</a:t>
            </a:r>
            <a:endParaRPr lang="en-US" altLang="zh-CN" sz="2000" dirty="0">
              <a:solidFill>
                <a:srgbClr val="24487D"/>
              </a:solidFill>
              <a:latin typeface="汉仪粗简黑简" panose="00020600040101010101" charset="-122"/>
              <a:ea typeface="汉仪粗简黑简" panose="00020600040101010101" charset="-122"/>
              <a:cs typeface="+mn-ea"/>
              <a:sym typeface="+mn-lt"/>
            </a:endParaRPr>
          </a:p>
          <a:p>
            <a:pPr marL="0" marR="0" lvl="0" indent="0" algn="l" defTabSz="914400" rtl="0" eaLnBrk="1" fontAlgn="auto" latinLnBrk="0" hangingPunct="1">
              <a:lnSpc>
                <a:spcPct val="150000"/>
              </a:lnSpc>
              <a:spcBef>
                <a:spcPts val="2950"/>
              </a:spcBef>
              <a:spcAft>
                <a:spcPts val="0"/>
              </a:spcAft>
              <a:buClrTx/>
              <a:buSzTx/>
              <a:buFontTx/>
              <a:buNone/>
              <a:defRPr/>
            </a:pPr>
            <a:endPar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3" name="矩形 2">
            <a:extLst>
              <a:ext uri="{FF2B5EF4-FFF2-40B4-BE49-F238E27FC236}">
                <a16:creationId xmlns:a16="http://schemas.microsoft.com/office/drawing/2014/main" id="{485ADD4F-49F5-4EFF-9CAE-C6ED341E9236}"/>
              </a:ext>
            </a:extLst>
          </p:cNvPr>
          <p:cNvSpPr/>
          <p:nvPr/>
        </p:nvSpPr>
        <p:spPr>
          <a:xfrm>
            <a:off x="743643" y="6074664"/>
            <a:ext cx="3133413" cy="172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8223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64490" y="762000"/>
            <a:ext cx="4566920" cy="5334000"/>
          </a:xfrm>
          <a:prstGeom prst="rect">
            <a:avLst/>
          </a:prstGeom>
          <a:noFill/>
          <a:ln w="9525">
            <a:noFill/>
          </a:ln>
        </p:spPr>
        <p:txBody>
          <a:bodyPr>
            <a:noAutofit/>
          </a:bodyPr>
          <a:lstStyle/>
          <a:p>
            <a:pPr indent="0">
              <a:lnSpc>
                <a:spcPct val="160000"/>
              </a:lnSpc>
            </a:pPr>
            <a:r>
              <a:rPr lang="zh-CN" dirty="0">
                <a:solidFill>
                  <a:srgbClr val="000000"/>
                </a:solidFill>
                <a:latin typeface="+mn-ea"/>
                <a:cs typeface="+mn-ea"/>
                <a:sym typeface="+mn-ea"/>
              </a:rPr>
              <a:t>参数：</a:t>
            </a:r>
            <a:r>
              <a:rPr lang="zh-CN" dirty="0">
                <a:solidFill>
                  <a:srgbClr val="000000"/>
                </a:solidFill>
                <a:latin typeface="+mn-ea"/>
                <a:cs typeface="+mn-ea"/>
              </a:rPr>
              <a:t>待添加的文件页page、页高速缓存的页表mapping、文件页的位置pgoff、</a:t>
            </a:r>
            <a:r>
              <a:rPr lang="en-US" altLang="zh-CN" dirty="0" err="1">
                <a:solidFill>
                  <a:srgbClr val="000000"/>
                </a:solidFill>
                <a:latin typeface="+mn-ea"/>
                <a:cs typeface="+mn-ea"/>
              </a:rPr>
              <a:t>lru</a:t>
            </a:r>
            <a:r>
              <a:rPr lang="zh-CN" altLang="en-US" dirty="0">
                <a:solidFill>
                  <a:srgbClr val="000000"/>
                </a:solidFill>
                <a:latin typeface="+mn-ea"/>
                <a:cs typeface="+mn-ea"/>
              </a:rPr>
              <a:t>类型（文件）</a:t>
            </a:r>
            <a:endParaRPr lang="zh-CN" dirty="0">
              <a:solidFill>
                <a:srgbClr val="000000"/>
              </a:solidFill>
              <a:latin typeface="+mn-ea"/>
              <a:cs typeface="+mn-ea"/>
            </a:endParaRPr>
          </a:p>
          <a:p>
            <a:pPr indent="0">
              <a:lnSpc>
                <a:spcPct val="160000"/>
              </a:lnSpc>
            </a:pPr>
            <a:r>
              <a:rPr lang="zh-CN" dirty="0">
                <a:solidFill>
                  <a:srgbClr val="000000"/>
                </a:solidFill>
                <a:latin typeface="+mn-ea"/>
                <a:cs typeface="+mn-ea"/>
              </a:rPr>
              <a:t>①调用OsPageCacheAdd函数：遍历page_list，若找到偏移量大于</a:t>
            </a:r>
            <a:r>
              <a:rPr lang="en-US" altLang="zh-CN" dirty="0" err="1">
                <a:solidFill>
                  <a:srgbClr val="000000"/>
                </a:solidFill>
                <a:latin typeface="+mn-ea"/>
                <a:cs typeface="+mn-ea"/>
              </a:rPr>
              <a:t>pgoff</a:t>
            </a:r>
            <a:r>
              <a:rPr lang="zh-CN" altLang="en-US" dirty="0">
                <a:solidFill>
                  <a:srgbClr val="000000"/>
                </a:solidFill>
                <a:latin typeface="+mn-ea"/>
                <a:cs typeface="+mn-ea"/>
              </a:rPr>
              <a:t>的第一个结点则插入，若未找到，则插入到最后。</a:t>
            </a:r>
            <a:endParaRPr lang="zh-CN" dirty="0">
              <a:solidFill>
                <a:srgbClr val="000000"/>
              </a:solidFill>
              <a:latin typeface="+mn-ea"/>
              <a:cs typeface="+mn-ea"/>
            </a:endParaRPr>
          </a:p>
          <a:p>
            <a:pPr indent="0">
              <a:lnSpc>
                <a:spcPct val="160000"/>
              </a:lnSpc>
            </a:pPr>
            <a:r>
              <a:rPr lang="zh-CN" dirty="0">
                <a:solidFill>
                  <a:srgbClr val="000000"/>
                </a:solidFill>
                <a:latin typeface="+mn-ea"/>
                <a:cs typeface="+mn-ea"/>
              </a:rPr>
              <a:t>②</a:t>
            </a:r>
            <a:r>
              <a:rPr lang="zh-CN" dirty="0">
                <a:solidFill>
                  <a:srgbClr val="000000"/>
                </a:solidFill>
                <a:latin typeface="+mn-ea"/>
                <a:cs typeface="+mn-ea"/>
                <a:sym typeface="+mn-ea"/>
              </a:rPr>
              <a:t>调用OsLruCacheAdd函数：</a:t>
            </a:r>
            <a:r>
              <a:rPr lang="zh-CN" dirty="0">
                <a:solidFill>
                  <a:srgbClr val="000000"/>
                </a:solidFill>
                <a:latin typeface="+mn-ea"/>
                <a:cs typeface="+mn-ea"/>
              </a:rPr>
              <a:t>找到页面物理段（即</a:t>
            </a:r>
            <a:r>
              <a:rPr lang="en-US" altLang="zh-CN" dirty="0">
                <a:solidFill>
                  <a:srgbClr val="000000"/>
                </a:solidFill>
                <a:latin typeface="+mn-ea"/>
                <a:cs typeface="+mn-ea"/>
              </a:rPr>
              <a:t>cache</a:t>
            </a:r>
            <a:r>
              <a:rPr lang="zh-CN" altLang="en-US" dirty="0">
                <a:solidFill>
                  <a:srgbClr val="000000"/>
                </a:solidFill>
                <a:latin typeface="+mn-ea"/>
                <a:cs typeface="+mn-ea"/>
              </a:rPr>
              <a:t>页表上的</a:t>
            </a:r>
            <a:r>
              <a:rPr lang="zh-CN" dirty="0">
                <a:solidFill>
                  <a:srgbClr val="000000"/>
                </a:solidFill>
                <a:latin typeface="+mn-ea"/>
                <a:cs typeface="+mn-ea"/>
              </a:rPr>
              <a:t>）的lrulist，并获得该lrulist的自旋锁（</a:t>
            </a:r>
            <a:r>
              <a:rPr lang="en-US" altLang="zh-CN" dirty="0" err="1">
                <a:solidFill>
                  <a:srgbClr val="000000"/>
                </a:solidFill>
                <a:latin typeface="+mn-ea"/>
                <a:cs typeface="+mn-ea"/>
              </a:rPr>
              <a:t>lrulist</a:t>
            </a:r>
            <a:r>
              <a:rPr lang="zh-CN" altLang="en-US" dirty="0">
                <a:solidFill>
                  <a:srgbClr val="000000"/>
                </a:solidFill>
                <a:latin typeface="+mn-ea"/>
                <a:cs typeface="+mn-ea"/>
              </a:rPr>
              <a:t>的访问需</a:t>
            </a:r>
          </a:p>
          <a:p>
            <a:pPr indent="0">
              <a:lnSpc>
                <a:spcPct val="160000"/>
              </a:lnSpc>
            </a:pPr>
            <a:r>
              <a:rPr lang="zh-CN" altLang="en-US" dirty="0">
                <a:solidFill>
                  <a:srgbClr val="000000"/>
                </a:solidFill>
                <a:latin typeface="+mn-ea"/>
                <a:cs typeface="+mn-ea"/>
              </a:rPr>
              <a:t>要自旋锁</a:t>
            </a:r>
            <a:r>
              <a:rPr lang="zh-CN" dirty="0">
                <a:solidFill>
                  <a:srgbClr val="000000"/>
                </a:solidFill>
                <a:latin typeface="+mn-ea"/>
                <a:cs typeface="+mn-ea"/>
              </a:rPr>
              <a:t>），然后设置页面状态为</a:t>
            </a:r>
          </a:p>
          <a:p>
            <a:pPr indent="0">
              <a:lnSpc>
                <a:spcPct val="160000"/>
              </a:lnSpc>
            </a:pPr>
            <a:r>
              <a:rPr lang="en-US" altLang="zh-CN" dirty="0">
                <a:solidFill>
                  <a:srgbClr val="000000"/>
                </a:solidFill>
                <a:latin typeface="+mn-ea"/>
                <a:cs typeface="+mn-ea"/>
              </a:rPr>
              <a:t>ACTIVE</a:t>
            </a:r>
            <a:r>
              <a:rPr lang="zh-CN" altLang="en-US" dirty="0">
                <a:solidFill>
                  <a:srgbClr val="000000"/>
                </a:solidFill>
                <a:latin typeface="+mn-ea"/>
                <a:cs typeface="+mn-ea"/>
              </a:rPr>
              <a:t>（</a:t>
            </a:r>
            <a:r>
              <a:rPr lang="en-US" altLang="zh-CN" dirty="0">
                <a:solidFill>
                  <a:srgbClr val="000000"/>
                </a:solidFill>
                <a:latin typeface="+mn-ea"/>
                <a:cs typeface="+mn-ea"/>
              </a:rPr>
              <a:t>active</a:t>
            </a:r>
            <a:r>
              <a:rPr lang="zh-CN" altLang="en-US" dirty="0">
                <a:solidFill>
                  <a:srgbClr val="000000"/>
                </a:solidFill>
                <a:latin typeface="+mn-ea"/>
                <a:cs typeface="+mn-ea"/>
              </a:rPr>
              <a:t>即待访问）</a:t>
            </a:r>
            <a:r>
              <a:rPr lang="en-US" altLang="zh-CN" dirty="0">
                <a:solidFill>
                  <a:srgbClr val="000000"/>
                </a:solidFill>
                <a:latin typeface="+mn-ea"/>
                <a:cs typeface="+mn-ea"/>
              </a:rPr>
              <a:t>,</a:t>
            </a:r>
            <a:r>
              <a:rPr lang="zh-CN" altLang="en-US" dirty="0">
                <a:solidFill>
                  <a:srgbClr val="000000"/>
                </a:solidFill>
                <a:latin typeface="+mn-ea"/>
                <a:cs typeface="+mn-ea"/>
              </a:rPr>
              <a:t>因新加到</a:t>
            </a:r>
          </a:p>
          <a:p>
            <a:pPr indent="0">
              <a:lnSpc>
                <a:spcPct val="160000"/>
              </a:lnSpc>
            </a:pPr>
            <a:r>
              <a:rPr lang="zh-CN" altLang="en-US" dirty="0">
                <a:solidFill>
                  <a:srgbClr val="000000"/>
                </a:solidFill>
                <a:latin typeface="+mn-ea"/>
                <a:cs typeface="+mn-ea"/>
              </a:rPr>
              <a:t>链表上，被访问次数此时为</a:t>
            </a:r>
            <a:r>
              <a:rPr lang="en-US" altLang="zh-CN" dirty="0">
                <a:solidFill>
                  <a:srgbClr val="000000"/>
                </a:solidFill>
                <a:latin typeface="+mn-ea"/>
                <a:cs typeface="+mn-ea"/>
              </a:rPr>
              <a:t>0</a:t>
            </a:r>
            <a:r>
              <a:rPr lang="zh-CN" altLang="en-US" dirty="0">
                <a:solidFill>
                  <a:srgbClr val="000000"/>
                </a:solidFill>
                <a:latin typeface="+mn-ea"/>
                <a:cs typeface="+mn-ea"/>
              </a:rPr>
              <a:t>，然后</a:t>
            </a:r>
            <a:r>
              <a:rPr lang="zh-CN" dirty="0">
                <a:solidFill>
                  <a:srgbClr val="000000"/>
                </a:solidFill>
                <a:latin typeface="+mn-ea"/>
                <a:cs typeface="+mn-ea"/>
              </a:rPr>
              <a:t>将</a:t>
            </a:r>
          </a:p>
          <a:p>
            <a:pPr indent="0">
              <a:lnSpc>
                <a:spcPct val="160000"/>
              </a:lnSpc>
            </a:pPr>
            <a:r>
              <a:rPr lang="zh-CN" dirty="0">
                <a:solidFill>
                  <a:srgbClr val="000000"/>
                </a:solidFill>
                <a:latin typeface="+mn-ea"/>
                <a:cs typeface="+mn-ea"/>
              </a:rPr>
              <a:t>该页添加到活动页上，最后释放自旋锁。</a:t>
            </a:r>
          </a:p>
        </p:txBody>
      </p:sp>
      <p:sp>
        <p:nvSpPr>
          <p:cNvPr id="26" name="文本框2"/>
          <p:cNvSpPr/>
          <p:nvPr/>
        </p:nvSpPr>
        <p:spPr>
          <a:xfrm>
            <a:off x="364490" y="208915"/>
            <a:ext cx="10008235" cy="515269"/>
          </a:xfrm>
          <a:prstGeom prst="rect">
            <a:avLst/>
          </a:prstGeom>
        </p:spPr>
        <p:txBody>
          <a:bodyPr wrap="square">
            <a:spAutoFit/>
          </a:bodyPr>
          <a:lstStyle/>
          <a:p>
            <a:pPr lvl="0">
              <a:lnSpc>
                <a:spcPct val="150000"/>
              </a:lnSpc>
              <a:spcBef>
                <a:spcPts val="2950"/>
              </a:spcBef>
              <a:defRPr/>
            </a:pPr>
            <a:r>
              <a:rPr lang="en-US" altLang="zh-CN" sz="2000" dirty="0">
                <a:solidFill>
                  <a:srgbClr val="24487D"/>
                </a:solidFill>
                <a:latin typeface="汉仪粗简黑简" panose="00020600040101010101" charset="-122"/>
                <a:ea typeface="汉仪粗简黑简" panose="00020600040101010101" charset="-122"/>
                <a:cs typeface="+mn-ea"/>
                <a:sym typeface="+mn-lt"/>
              </a:rPr>
              <a:t>3.4 </a:t>
            </a:r>
            <a:r>
              <a:rPr lang="en-US" altLang="zh-CN" sz="2000" dirty="0" err="1">
                <a:solidFill>
                  <a:srgbClr val="24487D"/>
                </a:solidFill>
                <a:latin typeface="汉仪粗简黑简" panose="00020600040101010101" charset="-122"/>
                <a:ea typeface="汉仪粗简黑简" panose="00020600040101010101" charset="-122"/>
                <a:cs typeface="+mn-ea"/>
                <a:sym typeface="+mn-lt"/>
              </a:rPr>
              <a:t>页面</a:t>
            </a:r>
            <a:r>
              <a:rPr lang="zh-CN" altLang="en-US" sz="2000" dirty="0" err="1">
                <a:solidFill>
                  <a:srgbClr val="24487D"/>
                </a:solidFill>
                <a:latin typeface="汉仪粗简黑简" panose="00020600040101010101" charset="-122"/>
                <a:ea typeface="汉仪粗简黑简" panose="00020600040101010101" charset="-122"/>
                <a:cs typeface="+mn-ea"/>
                <a:sym typeface="+mn-lt"/>
              </a:rPr>
              <a:t>添</a:t>
            </a:r>
            <a:r>
              <a:rPr lang="en-US" altLang="zh-CN" sz="2000" dirty="0" err="1">
                <a:solidFill>
                  <a:srgbClr val="24487D"/>
                </a:solidFill>
                <a:latin typeface="汉仪粗简黑简" panose="00020600040101010101" charset="-122"/>
                <a:ea typeface="汉仪粗简黑简" panose="00020600040101010101" charset="-122"/>
                <a:cs typeface="+mn-ea"/>
                <a:sym typeface="+mn-lt"/>
              </a:rPr>
              <a:t>加到</a:t>
            </a:r>
            <a:r>
              <a:rPr lang="zh-CN" altLang="en-US" sz="2000" dirty="0" err="1">
                <a:solidFill>
                  <a:srgbClr val="24487D"/>
                </a:solidFill>
                <a:latin typeface="汉仪粗简黑简" panose="00020600040101010101" charset="-122"/>
                <a:ea typeface="汉仪粗简黑简" panose="00020600040101010101" charset="-122"/>
                <a:cs typeface="+mn-ea"/>
                <a:sym typeface="+mn-lt"/>
              </a:rPr>
              <a:t>高速缓存和</a:t>
            </a:r>
            <a:r>
              <a:rPr lang="en-US" altLang="zh-CN" sz="2000" dirty="0" err="1">
                <a:solidFill>
                  <a:srgbClr val="24487D"/>
                </a:solidFill>
                <a:latin typeface="汉仪粗简黑简" panose="00020600040101010101" charset="-122"/>
                <a:ea typeface="汉仪粗简黑简" panose="00020600040101010101" charset="-122"/>
                <a:cs typeface="+mn-ea"/>
                <a:sym typeface="+mn-lt"/>
              </a:rPr>
              <a:t>活动LRU</a:t>
            </a:r>
            <a:r>
              <a:rPr lang="zh-CN" altLang="en-US" sz="2000" dirty="0" err="1">
                <a:solidFill>
                  <a:srgbClr val="24487D"/>
                </a:solidFill>
                <a:latin typeface="汉仪粗简黑简" panose="00020600040101010101" charset="-122"/>
                <a:ea typeface="汉仪粗简黑简" panose="00020600040101010101" charset="-122"/>
                <a:cs typeface="+mn-ea"/>
                <a:sym typeface="+mn-lt"/>
              </a:rPr>
              <a:t>链表OsPageCacheAdd、OsAddToPageacheLru</a:t>
            </a:r>
          </a:p>
        </p:txBody>
      </p:sp>
      <p:pic>
        <p:nvPicPr>
          <p:cNvPr id="3" name="图片 2"/>
          <p:cNvPicPr>
            <a:picLocks noChangeAspect="1"/>
          </p:cNvPicPr>
          <p:nvPr/>
        </p:nvPicPr>
        <p:blipFill>
          <a:blip r:embed="rId3"/>
          <a:stretch>
            <a:fillRect/>
          </a:stretch>
        </p:blipFill>
        <p:spPr>
          <a:xfrm>
            <a:off x="5116195" y="827405"/>
            <a:ext cx="6942455" cy="2684145"/>
          </a:xfrm>
          <a:prstGeom prst="rect">
            <a:avLst/>
          </a:prstGeom>
        </p:spPr>
      </p:pic>
      <p:pic>
        <p:nvPicPr>
          <p:cNvPr id="8" name="图片 7"/>
          <p:cNvPicPr>
            <a:picLocks noChangeAspect="1"/>
          </p:cNvPicPr>
          <p:nvPr/>
        </p:nvPicPr>
        <p:blipFill>
          <a:blip r:embed="rId4"/>
          <a:stretch>
            <a:fillRect/>
          </a:stretch>
        </p:blipFill>
        <p:spPr>
          <a:xfrm>
            <a:off x="5962015" y="3613150"/>
            <a:ext cx="5821045" cy="767715"/>
          </a:xfrm>
          <a:prstGeom prst="rect">
            <a:avLst/>
          </a:prstGeom>
        </p:spPr>
      </p:pic>
      <p:pic>
        <p:nvPicPr>
          <p:cNvPr id="4" name="图片 3"/>
          <p:cNvPicPr>
            <a:picLocks noChangeAspect="1"/>
          </p:cNvPicPr>
          <p:nvPr/>
        </p:nvPicPr>
        <p:blipFill>
          <a:blip r:embed="rId5"/>
          <a:stretch>
            <a:fillRect/>
          </a:stretch>
        </p:blipFill>
        <p:spPr>
          <a:xfrm>
            <a:off x="4362450" y="4481830"/>
            <a:ext cx="7696200" cy="1821180"/>
          </a:xfrm>
          <a:prstGeom prst="rect">
            <a:avLst/>
          </a:prstGeom>
        </p:spPr>
      </p:pic>
      <p:sp>
        <p:nvSpPr>
          <p:cNvPr id="2" name="文本框 1"/>
          <p:cNvSpPr txBox="1"/>
          <p:nvPr/>
        </p:nvSpPr>
        <p:spPr>
          <a:xfrm>
            <a:off x="-4004" y="-50331"/>
            <a:ext cx="2343705" cy="369332"/>
          </a:xfrm>
          <a:prstGeom prst="rect">
            <a:avLst/>
          </a:prstGeom>
          <a:noFill/>
        </p:spPr>
        <p:txBody>
          <a:bodyPr wrap="square" rtlCol="0">
            <a:spAutoFit/>
          </a:bodyPr>
          <a:lstStyle/>
          <a:p>
            <a:r>
              <a:rPr lang="zh-CN" altLang="en-US" dirty="0"/>
              <a:t>蔡思盈</a:t>
            </a:r>
          </a:p>
        </p:txBody>
      </p:sp>
    </p:spTree>
    <p:extLst>
      <p:ext uri="{BB962C8B-B14F-4D97-AF65-F5344CB8AC3E}">
        <p14:creationId xmlns:p14="http://schemas.microsoft.com/office/powerpoint/2010/main" val="26789316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03885" y="513080"/>
            <a:ext cx="4726305" cy="46037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③</a:t>
            </a:r>
            <a:r>
              <a:rPr lang="zh-CN" sz="2000" b="1">
                <a:ea typeface="宋体" panose="02010600030101010101" pitchFamily="2" charset="-122"/>
                <a:sym typeface="+mn-ea"/>
              </a:rPr>
              <a:t>获取该页框在内核空间的虚拟地址</a:t>
            </a:r>
            <a:endParaRPr lang="zh-CN" altLang="en-US" sz="2000" b="1">
              <a:latin typeface="Calibri" panose="020F0502020204030204" charset="0"/>
              <a:ea typeface="宋体" panose="02010600030101010101" pitchFamily="2" charset="-122"/>
              <a:sym typeface="+mn-ea"/>
            </a:endParaRPr>
          </a:p>
        </p:txBody>
      </p:sp>
      <p:pic>
        <p:nvPicPr>
          <p:cNvPr id="9" name="图片 3"/>
          <p:cNvPicPr>
            <a:picLocks noChangeAspect="1"/>
          </p:cNvPicPr>
          <p:nvPr>
            <p:custDataLst>
              <p:tags r:id="rId1"/>
            </p:custDataLst>
          </p:nvPr>
        </p:nvPicPr>
        <p:blipFill>
          <a:blip r:embed="rId6"/>
          <a:stretch>
            <a:fillRect/>
          </a:stretch>
        </p:blipFill>
        <p:spPr>
          <a:xfrm>
            <a:off x="1239520" y="973455"/>
            <a:ext cx="7478395" cy="479425"/>
          </a:xfrm>
          <a:prstGeom prst="rect">
            <a:avLst/>
          </a:prstGeom>
          <a:noFill/>
          <a:ln>
            <a:noFill/>
          </a:ln>
        </p:spPr>
      </p:pic>
      <p:sp>
        <p:nvSpPr>
          <p:cNvPr id="11" name="文本框 10"/>
          <p:cNvSpPr txBox="1"/>
          <p:nvPr>
            <p:custDataLst>
              <p:tags r:id="rId2"/>
            </p:custDataLst>
          </p:nvPr>
        </p:nvSpPr>
        <p:spPr>
          <a:xfrm>
            <a:off x="603885" y="2056765"/>
            <a:ext cx="6096000" cy="1013460"/>
          </a:xfrm>
          <a:prstGeom prst="rect">
            <a:avLst/>
          </a:prstGeom>
          <a:noFill/>
        </p:spPr>
        <p:txBody>
          <a:bodyPr wrap="square" rtlCol="0" anchor="t">
            <a:spAutoFit/>
          </a:bodyPr>
          <a:lstStyle/>
          <a:p>
            <a:pPr indent="0">
              <a:lnSpc>
                <a:spcPct val="120000"/>
              </a:lnSpc>
            </a:pPr>
            <a:r>
              <a:rPr lang="zh-CN" b="1">
                <a:latin typeface="Calibri" panose="020F0502020204030204" charset="0"/>
                <a:ea typeface="宋体" panose="02010600030101010101" pitchFamily="2" charset="-122"/>
                <a:sym typeface="+mn-ea"/>
              </a:rPr>
              <a:t>④判断是否对该页进行过写操作或者是否为共享线性区</a:t>
            </a:r>
            <a:endParaRPr lang="en-US" b="1">
              <a:latin typeface="Wingdings" panose="05000000000000000000" charset="0"/>
              <a:ea typeface="宋体" panose="02010600030101010101" pitchFamily="2" charset="-122"/>
            </a:endParaRPr>
          </a:p>
          <a:p>
            <a:pPr indent="0">
              <a:lnSpc>
                <a:spcPct val="120000"/>
              </a:lnSpc>
            </a:pPr>
            <a:r>
              <a:rPr lang="en-US" sz="800">
                <a:latin typeface="Wingdings" panose="05000000000000000000" charset="0"/>
                <a:ea typeface="宋体" panose="02010600030101010101" pitchFamily="2" charset="-122"/>
                <a:sym typeface="+mn-ea"/>
              </a:rPr>
              <a:t>  l</a:t>
            </a:r>
            <a:r>
              <a:rPr lang="zh-CN" sz="1600">
                <a:latin typeface="Calibri" panose="020F0502020204030204" charset="0"/>
                <a:ea typeface="宋体" panose="02010600030101010101" pitchFamily="2" charset="-122"/>
                <a:sym typeface="+mn-ea"/>
              </a:rPr>
              <a:t>否：添加</a:t>
            </a:r>
            <a:r>
              <a:rPr lang="en-US" sz="1600">
                <a:latin typeface="Calibri" panose="020F0502020204030204" charset="0"/>
                <a:ea typeface="宋体" panose="02010600030101010101" pitchFamily="2" charset="-122"/>
                <a:sym typeface="+mn-ea"/>
              </a:rPr>
              <a:t>&lt;</a:t>
            </a:r>
            <a:r>
              <a:rPr lang="zh-CN" sz="1600">
                <a:latin typeface="Calibri" panose="020F0502020204030204" charset="0"/>
                <a:ea typeface="宋体" panose="02010600030101010101" pitchFamily="2" charset="-122"/>
                <a:sym typeface="+mn-ea"/>
              </a:rPr>
              <a:t>虚拟地址</a:t>
            </a:r>
            <a:r>
              <a:rPr lang="en-US" sz="1600">
                <a:latin typeface="Calibri" panose="020F0502020204030204" charset="0"/>
                <a:ea typeface="宋体" panose="02010600030101010101" pitchFamily="2" charset="-122"/>
                <a:sym typeface="+mn-ea"/>
              </a:rPr>
              <a:t>,</a:t>
            </a:r>
            <a:r>
              <a:rPr lang="zh-CN" sz="1600">
                <a:latin typeface="Calibri" panose="020F0502020204030204" charset="0"/>
                <a:ea typeface="宋体" panose="02010600030101010101" pitchFamily="2" charset="-122"/>
                <a:sym typeface="+mn-ea"/>
              </a:rPr>
              <a:t>文件页</a:t>
            </a:r>
            <a:r>
              <a:rPr lang="en-US" sz="1600">
                <a:latin typeface="Calibri" panose="020F0502020204030204" charset="0"/>
                <a:ea typeface="宋体" panose="02010600030101010101" pitchFamily="2" charset="-122"/>
                <a:sym typeface="+mn-ea"/>
              </a:rPr>
              <a:t>&gt;</a:t>
            </a:r>
            <a:r>
              <a:rPr lang="zh-CN" sz="1600">
                <a:latin typeface="Calibri" panose="020F0502020204030204" charset="0"/>
                <a:ea typeface="宋体" panose="02010600030101010101" pitchFamily="2" charset="-122"/>
                <a:sym typeface="+mn-ea"/>
              </a:rPr>
              <a:t>的映射关系</a:t>
            </a:r>
            <a:endParaRPr lang="zh-CN" sz="1600" b="0">
              <a:latin typeface="Calibri" panose="020F0502020204030204" charset="0"/>
              <a:ea typeface="宋体" panose="02010600030101010101" pitchFamily="2" charset="-122"/>
            </a:endParaRPr>
          </a:p>
          <a:p>
            <a:pPr indent="0">
              <a:lnSpc>
                <a:spcPct val="120000"/>
              </a:lnSpc>
            </a:pPr>
            <a:r>
              <a:rPr lang="en-US" sz="800">
                <a:latin typeface="Wingdings" panose="05000000000000000000" charset="0"/>
                <a:ea typeface="宋体" panose="02010600030101010101" pitchFamily="2" charset="-122"/>
                <a:sym typeface="+mn-ea"/>
              </a:rPr>
              <a:t>  l</a:t>
            </a:r>
            <a:r>
              <a:rPr lang="zh-CN" sz="1600">
                <a:latin typeface="Calibri" panose="020F0502020204030204" charset="0"/>
                <a:ea typeface="宋体" panose="02010600030101010101" pitchFamily="2" charset="-122"/>
                <a:sym typeface="+mn-ea"/>
              </a:rPr>
              <a:t>是：标记脏页，回写硬盘，清除脏页</a:t>
            </a:r>
            <a:endParaRPr lang="zh-CN" altLang="en-US" sz="1600">
              <a:latin typeface="Calibri" panose="020F0502020204030204" charset="0"/>
              <a:ea typeface="宋体" panose="02010600030101010101" pitchFamily="2" charset="-122"/>
              <a:sym typeface="+mn-ea"/>
            </a:endParaRPr>
          </a:p>
        </p:txBody>
      </p:sp>
      <p:pic>
        <p:nvPicPr>
          <p:cNvPr id="12" name="图片 11" descr="SPG}K3_5FDC%KUYCU$P9WQX"/>
          <p:cNvPicPr>
            <a:picLocks noChangeAspect="1"/>
          </p:cNvPicPr>
          <p:nvPr>
            <p:custDataLst>
              <p:tags r:id="rId3"/>
            </p:custDataLst>
          </p:nvPr>
        </p:nvPicPr>
        <p:blipFill>
          <a:blip r:embed="rId7"/>
          <a:srcRect t="2436"/>
          <a:stretch>
            <a:fillRect/>
          </a:stretch>
        </p:blipFill>
        <p:spPr>
          <a:xfrm>
            <a:off x="507365" y="3267075"/>
            <a:ext cx="7644130" cy="3072765"/>
          </a:xfrm>
          <a:prstGeom prst="rect">
            <a:avLst/>
          </a:prstGeom>
        </p:spPr>
      </p:pic>
      <p:pic>
        <p:nvPicPr>
          <p:cNvPr id="14" name="图片 4"/>
          <p:cNvPicPr>
            <a:picLocks noChangeAspect="1"/>
          </p:cNvPicPr>
          <p:nvPr>
            <p:custDataLst>
              <p:tags r:id="rId4"/>
            </p:custDataLst>
          </p:nvPr>
        </p:nvPicPr>
        <p:blipFill>
          <a:blip r:embed="rId8"/>
          <a:stretch>
            <a:fillRect/>
          </a:stretch>
        </p:blipFill>
        <p:spPr>
          <a:xfrm>
            <a:off x="4518025" y="2390775"/>
            <a:ext cx="7482840" cy="1202690"/>
          </a:xfrm>
          <a:prstGeom prst="rect">
            <a:avLst/>
          </a:prstGeom>
          <a:noFill/>
          <a:ln>
            <a:noFill/>
          </a:ln>
        </p:spPr>
      </p:pic>
      <p:sp>
        <p:nvSpPr>
          <p:cNvPr id="7" name="文本框 6"/>
          <p:cNvSpPr txBox="1"/>
          <p:nvPr/>
        </p:nvSpPr>
        <p:spPr>
          <a:xfrm>
            <a:off x="-62144" y="-18189"/>
            <a:ext cx="1145220" cy="369332"/>
          </a:xfrm>
          <a:prstGeom prst="rect">
            <a:avLst/>
          </a:prstGeom>
          <a:noFill/>
        </p:spPr>
        <p:txBody>
          <a:bodyPr wrap="square" rtlCol="0">
            <a:spAutoFit/>
          </a:bodyPr>
          <a:lstStyle/>
          <a:p>
            <a:r>
              <a:rPr lang="zh-CN" altLang="en-US" dirty="0"/>
              <a:t>张婷婷</a:t>
            </a:r>
          </a:p>
        </p:txBody>
      </p:sp>
      <p:sp>
        <p:nvSpPr>
          <p:cNvPr id="8" name="文本框2">
            <a:extLst>
              <a:ext uri="{FF2B5EF4-FFF2-40B4-BE49-F238E27FC236}">
                <a16:creationId xmlns:a16="http://schemas.microsoft.com/office/drawing/2014/main" id="{A1537236-7587-4E4D-994D-70736BA8D28E}"/>
              </a:ext>
            </a:extLst>
          </p:cNvPr>
          <p:cNvSpPr/>
          <p:nvPr/>
        </p:nvSpPr>
        <p:spPr>
          <a:xfrm>
            <a:off x="947102" y="-128905"/>
            <a:ext cx="4563746" cy="1361655"/>
          </a:xfrm>
          <a:prstGeom prst="rect">
            <a:avLst/>
          </a:prstGeom>
        </p:spPr>
        <p:txBody>
          <a:bodyPr wrap="square">
            <a:spAutoFit/>
          </a:bodyPr>
          <a:lstStyle/>
          <a:p>
            <a:pPr>
              <a:lnSpc>
                <a:spcPct val="150000"/>
              </a:lnSpc>
              <a:spcBef>
                <a:spcPts val="2950"/>
              </a:spcBef>
              <a:defRPr/>
            </a:pPr>
            <a:r>
              <a:rPr lang="en-US" altLang="zh-CN" sz="2000" dirty="0">
                <a:solidFill>
                  <a:srgbClr val="24487D"/>
                </a:solidFill>
                <a:latin typeface="汉仪粗简黑简" panose="00020600040101010101" charset="-122"/>
                <a:ea typeface="汉仪粗简黑简" panose="00020600040101010101" charset="-122"/>
                <a:cs typeface="+mn-ea"/>
                <a:sym typeface="+mn-lt"/>
              </a:rPr>
              <a:t>3</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a:t>
            </a:r>
            <a:r>
              <a:rPr lang="en-US" altLang="zh-CN" sz="2000" dirty="0" err="1">
                <a:solidFill>
                  <a:srgbClr val="24487D"/>
                </a:solidFill>
                <a:latin typeface="汉仪粗简黑简" panose="00020600040101010101" charset="-122"/>
                <a:ea typeface="汉仪粗简黑简" panose="00020600040101010101" charset="-122"/>
                <a:cs typeface="+mn-ea"/>
                <a:sym typeface="+mn-lt"/>
              </a:rPr>
              <a:t>OsVmmFileFault</a:t>
            </a:r>
            <a:endParaRPr lang="en-US" altLang="zh-CN" sz="2000" dirty="0">
              <a:solidFill>
                <a:srgbClr val="24487D"/>
              </a:solidFill>
              <a:latin typeface="汉仪粗简黑简" panose="00020600040101010101" charset="-122"/>
              <a:ea typeface="汉仪粗简黑简" panose="00020600040101010101" charset="-122"/>
              <a:cs typeface="+mn-ea"/>
              <a:sym typeface="+mn-lt"/>
            </a:endParaRPr>
          </a:p>
          <a:p>
            <a:pPr marL="0" marR="0" lvl="0" indent="0" algn="l" defTabSz="914400" rtl="0" eaLnBrk="1" fontAlgn="auto" latinLnBrk="0" hangingPunct="1">
              <a:lnSpc>
                <a:spcPct val="150000"/>
              </a:lnSpc>
              <a:spcBef>
                <a:spcPts val="2950"/>
              </a:spcBef>
              <a:spcAft>
                <a:spcPts val="0"/>
              </a:spcAft>
              <a:buClrTx/>
              <a:buSzTx/>
              <a:buFontTx/>
              <a:buNone/>
              <a:defRPr/>
            </a:pPr>
            <a:endPar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3" name="矩形 2">
            <a:extLst>
              <a:ext uri="{FF2B5EF4-FFF2-40B4-BE49-F238E27FC236}">
                <a16:creationId xmlns:a16="http://schemas.microsoft.com/office/drawing/2014/main" id="{8DBF43B0-1F51-4D5B-B478-A3026F2CEB2E}"/>
              </a:ext>
            </a:extLst>
          </p:cNvPr>
          <p:cNvSpPr/>
          <p:nvPr/>
        </p:nvSpPr>
        <p:spPr>
          <a:xfrm>
            <a:off x="4740676" y="2536189"/>
            <a:ext cx="3701988" cy="100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2"/>
          <p:cNvSpPr/>
          <p:nvPr/>
        </p:nvSpPr>
        <p:spPr>
          <a:xfrm>
            <a:off x="737870" y="441325"/>
            <a:ext cx="7429586" cy="515269"/>
          </a:xfrm>
          <a:prstGeom prst="rect">
            <a:avLst/>
          </a:prstGeom>
        </p:spPr>
        <p:txBody>
          <a:bodyPr wrap="square">
            <a:spAutoFit/>
          </a:bodyPr>
          <a:lstStyle/>
          <a:p>
            <a:pPr lvl="0">
              <a:lnSpc>
                <a:spcPct val="150000"/>
              </a:lnSpc>
              <a:spcBef>
                <a:spcPts val="2950"/>
              </a:spcBef>
              <a:defRPr/>
            </a:pPr>
            <a:r>
              <a:rPr lang="en-US" altLang="zh-CN" sz="2000" dirty="0">
                <a:solidFill>
                  <a:srgbClr val="24487D"/>
                </a:solidFill>
                <a:latin typeface="汉仪粗简黑简" panose="00020600040101010101" charset="-122"/>
                <a:ea typeface="汉仪粗简黑简" panose="00020600040101010101" charset="-122"/>
                <a:cs typeface="+mn-ea"/>
                <a:sym typeface="+mn-lt"/>
              </a:rPr>
              <a:t>3.5</a:t>
            </a:r>
            <a:r>
              <a:rPr lang="zh-CN" altLang="en-US" sz="2000" dirty="0">
                <a:solidFill>
                  <a:srgbClr val="24487D"/>
                </a:solidFill>
                <a:latin typeface="汉仪粗简黑简" panose="00020600040101010101" charset="-122"/>
                <a:ea typeface="汉仪粗简黑简" panose="00020600040101010101" charset="-122"/>
                <a:cs typeface="+mn-ea"/>
                <a:sym typeface="+mn-lt"/>
              </a:rPr>
              <a:t>  添加映射、得到映射 </a:t>
            </a:r>
            <a:r>
              <a:rPr lang="en-US" altLang="zh-CN" sz="2000" dirty="0" err="1">
                <a:solidFill>
                  <a:srgbClr val="24487D"/>
                </a:solidFill>
                <a:latin typeface="汉仪粗简黑简" panose="00020600040101010101" charset="-122"/>
                <a:ea typeface="汉仪粗简黑简" panose="00020600040101010101" charset="-122"/>
                <a:cs typeface="+mn-ea"/>
                <a:sym typeface="+mn-lt"/>
              </a:rPr>
              <a:t>OsAddMapInfo</a:t>
            </a:r>
            <a:r>
              <a:rPr lang="zh-CN" altLang="en-US" sz="2000" dirty="0">
                <a:solidFill>
                  <a:srgbClr val="24487D"/>
                </a:solidFill>
                <a:latin typeface="汉仪粗简黑简" panose="00020600040101010101" charset="-122"/>
                <a:ea typeface="汉仪粗简黑简" panose="00020600040101010101" charset="-122"/>
                <a:cs typeface="+mn-ea"/>
                <a:sym typeface="+mn-lt"/>
              </a:rPr>
              <a:t>、</a:t>
            </a:r>
            <a:r>
              <a:rPr lang="en-US" altLang="zh-CN" sz="2000" dirty="0" err="1">
                <a:solidFill>
                  <a:srgbClr val="24487D"/>
                </a:solidFill>
                <a:latin typeface="汉仪粗简黑简" panose="00020600040101010101" charset="-122"/>
                <a:ea typeface="汉仪粗简黑简" panose="00020600040101010101" charset="-122"/>
                <a:cs typeface="+mn-ea"/>
                <a:sym typeface="+mn-lt"/>
              </a:rPr>
              <a:t>OsGetMapInfo</a:t>
            </a:r>
            <a:endPar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pic>
        <p:nvPicPr>
          <p:cNvPr id="4" name="图片 3"/>
          <p:cNvPicPr>
            <a:picLocks noChangeAspect="1"/>
          </p:cNvPicPr>
          <p:nvPr/>
        </p:nvPicPr>
        <p:blipFill>
          <a:blip r:embed="rId2"/>
          <a:stretch>
            <a:fillRect/>
          </a:stretch>
        </p:blipFill>
        <p:spPr>
          <a:xfrm>
            <a:off x="5589270" y="2007870"/>
            <a:ext cx="6370320" cy="3962400"/>
          </a:xfrm>
          <a:prstGeom prst="rect">
            <a:avLst/>
          </a:prstGeom>
        </p:spPr>
      </p:pic>
      <p:pic>
        <p:nvPicPr>
          <p:cNvPr id="3" name="图片 2" descr="无标题流程图(1)(1)(1).drawio"/>
          <p:cNvPicPr>
            <a:picLocks noChangeAspect="1"/>
          </p:cNvPicPr>
          <p:nvPr/>
        </p:nvPicPr>
        <p:blipFill>
          <a:blip r:embed="rId3"/>
          <a:stretch>
            <a:fillRect/>
          </a:stretch>
        </p:blipFill>
        <p:spPr>
          <a:xfrm>
            <a:off x="598170" y="1049020"/>
            <a:ext cx="4885055" cy="5596255"/>
          </a:xfrm>
          <a:prstGeom prst="rect">
            <a:avLst/>
          </a:prstGeom>
        </p:spPr>
      </p:pic>
      <p:pic>
        <p:nvPicPr>
          <p:cNvPr id="2" name="图片 1"/>
          <p:cNvPicPr>
            <a:picLocks noChangeAspect="1"/>
          </p:cNvPicPr>
          <p:nvPr/>
        </p:nvPicPr>
        <p:blipFill>
          <a:blip r:embed="rId4"/>
          <a:stretch>
            <a:fillRect/>
          </a:stretch>
        </p:blipFill>
        <p:spPr>
          <a:xfrm>
            <a:off x="6847205" y="953339"/>
            <a:ext cx="4606925" cy="911860"/>
          </a:xfrm>
          <a:prstGeom prst="rect">
            <a:avLst/>
          </a:prstGeom>
        </p:spPr>
      </p:pic>
      <p:sp>
        <p:nvSpPr>
          <p:cNvPr id="100" name="文本框 99"/>
          <p:cNvSpPr txBox="1"/>
          <p:nvPr/>
        </p:nvSpPr>
        <p:spPr>
          <a:xfrm>
            <a:off x="6312535" y="241935"/>
            <a:ext cx="5080000" cy="398780"/>
          </a:xfrm>
          <a:prstGeom prst="rect">
            <a:avLst/>
          </a:prstGeom>
          <a:noFill/>
          <a:ln w="9525">
            <a:noFill/>
          </a:ln>
        </p:spPr>
        <p:txBody>
          <a:bodyPr>
            <a:spAutoFit/>
          </a:bodyPr>
          <a:lstStyle/>
          <a:p>
            <a:pPr indent="0"/>
            <a:r>
              <a:rPr lang="zh-CN" altLang="en-US" sz="2000" b="1">
                <a:solidFill>
                  <a:srgbClr val="FF0000"/>
                </a:solidFill>
                <a:latin typeface="Calibri" panose="020F0502020204030204" charset="0"/>
                <a:ea typeface="宋体" panose="02010600030101010101" pitchFamily="2" charset="-122"/>
              </a:rPr>
              <a:t>函数调用情形：</a:t>
            </a:r>
            <a:r>
              <a:rPr lang="en-US" sz="2000" b="1">
                <a:solidFill>
                  <a:srgbClr val="FF0000"/>
                </a:solidFill>
                <a:latin typeface="Calibri" panose="020F0502020204030204" charset="0"/>
                <a:ea typeface="宋体" panose="02010600030101010101" pitchFamily="2" charset="-122"/>
              </a:rPr>
              <a:t>1.</a:t>
            </a:r>
            <a:r>
              <a:rPr lang="zh-CN" sz="2000" b="1">
                <a:solidFill>
                  <a:srgbClr val="FF0000"/>
                </a:solidFill>
                <a:latin typeface="Calibri" panose="020F0502020204030204" charset="0"/>
                <a:ea typeface="宋体" panose="02010600030101010101" pitchFamily="2" charset="-122"/>
              </a:rPr>
              <a:t>缺页中断 </a:t>
            </a:r>
            <a:r>
              <a:rPr lang="en-US" sz="2000" b="1">
                <a:solidFill>
                  <a:srgbClr val="FF0000"/>
                </a:solidFill>
                <a:latin typeface="Calibri" panose="020F0502020204030204" charset="0"/>
                <a:ea typeface="宋体" panose="02010600030101010101" pitchFamily="2" charset="-122"/>
              </a:rPr>
              <a:t>2.</a:t>
            </a:r>
            <a:r>
              <a:rPr lang="zh-CN" sz="2000" b="1">
                <a:solidFill>
                  <a:srgbClr val="FF0000"/>
                </a:solidFill>
                <a:latin typeface="Calibri" panose="020F0502020204030204" charset="0"/>
                <a:ea typeface="宋体" panose="02010600030101010101" pitchFamily="2" charset="-122"/>
              </a:rPr>
              <a:t>克隆地址空间</a:t>
            </a:r>
            <a:endParaRPr lang="zh-CN" altLang="en-US" sz="2000" b="1"/>
          </a:p>
        </p:txBody>
      </p:sp>
      <p:sp>
        <p:nvSpPr>
          <p:cNvPr id="7" name="文本框 6"/>
          <p:cNvSpPr txBox="1"/>
          <p:nvPr/>
        </p:nvSpPr>
        <p:spPr>
          <a:xfrm>
            <a:off x="-4004" y="-50331"/>
            <a:ext cx="2343705" cy="369332"/>
          </a:xfrm>
          <a:prstGeom prst="rect">
            <a:avLst/>
          </a:prstGeom>
          <a:noFill/>
        </p:spPr>
        <p:txBody>
          <a:bodyPr wrap="square" rtlCol="0">
            <a:spAutoFit/>
          </a:bodyPr>
          <a:lstStyle/>
          <a:p>
            <a:r>
              <a:rPr lang="zh-CN" altLang="en-US" dirty="0"/>
              <a:t>蔡思盈</a:t>
            </a:r>
          </a:p>
        </p:txBody>
      </p:sp>
    </p:spTree>
    <p:extLst>
      <p:ext uri="{BB962C8B-B14F-4D97-AF65-F5344CB8AC3E}">
        <p14:creationId xmlns:p14="http://schemas.microsoft.com/office/powerpoint/2010/main" val="3940263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1">
            <a:extLst>
              <a:ext uri="{FF2B5EF4-FFF2-40B4-BE49-F238E27FC236}">
                <a16:creationId xmlns:a16="http://schemas.microsoft.com/office/drawing/2014/main" id="{1E992745-6918-253A-6021-54310A1FF4E0}"/>
              </a:ext>
            </a:extLst>
          </p:cNvPr>
          <p:cNvSpPr txBox="1"/>
          <p:nvPr/>
        </p:nvSpPr>
        <p:spPr>
          <a:xfrm>
            <a:off x="348903" y="893795"/>
            <a:ext cx="358624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线性区</a:t>
            </a: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 VmMapRegion</a:t>
            </a:r>
          </a:p>
        </p:txBody>
      </p:sp>
      <p:sp>
        <p:nvSpPr>
          <p:cNvPr id="3" name="文本框2">
            <a:extLst>
              <a:ext uri="{FF2B5EF4-FFF2-40B4-BE49-F238E27FC236}">
                <a16:creationId xmlns:a16="http://schemas.microsoft.com/office/drawing/2014/main" id="{3E08315F-0C97-3156-50CD-8ADEA80A8C56}"/>
              </a:ext>
            </a:extLst>
          </p:cNvPr>
          <p:cNvSpPr/>
          <p:nvPr/>
        </p:nvSpPr>
        <p:spPr>
          <a:xfrm>
            <a:off x="3168832" y="924275"/>
            <a:ext cx="3923211" cy="346120"/>
          </a:xfrm>
          <a:prstGeom prst="rect">
            <a:avLst/>
          </a:prstGeom>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内核通过线性区管理虚拟地址,而线性地址就是虚拟地址</a:t>
            </a:r>
          </a:p>
        </p:txBody>
      </p:sp>
      <p:sp>
        <p:nvSpPr>
          <p:cNvPr id="4" name="文本框 3">
            <a:extLst>
              <a:ext uri="{FF2B5EF4-FFF2-40B4-BE49-F238E27FC236}">
                <a16:creationId xmlns:a16="http://schemas.microsoft.com/office/drawing/2014/main" id="{649CE6F3-0F25-E8C9-BB78-EDDF9A1DD0FA}"/>
              </a:ext>
            </a:extLst>
          </p:cNvPr>
          <p:cNvSpPr txBox="1"/>
          <p:nvPr/>
        </p:nvSpPr>
        <p:spPr>
          <a:xfrm>
            <a:off x="65314" y="238656"/>
            <a:ext cx="2579010" cy="4603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数据结构及变量</a:t>
            </a:r>
          </a:p>
        </p:txBody>
      </p:sp>
      <p:pic>
        <p:nvPicPr>
          <p:cNvPr id="5" name="图片 4">
            <a:extLst>
              <a:ext uri="{FF2B5EF4-FFF2-40B4-BE49-F238E27FC236}">
                <a16:creationId xmlns:a16="http://schemas.microsoft.com/office/drawing/2014/main" id="{DDDEE2F6-8891-6D9F-F84F-7DF8F642401E}"/>
              </a:ext>
            </a:extLst>
          </p:cNvPr>
          <p:cNvPicPr>
            <a:picLocks noChangeAspect="1"/>
          </p:cNvPicPr>
          <p:nvPr>
            <p:custDataLst>
              <p:tags r:id="rId1"/>
            </p:custDataLst>
          </p:nvPr>
        </p:nvPicPr>
        <p:blipFill>
          <a:blip r:embed="rId3"/>
          <a:stretch>
            <a:fillRect/>
          </a:stretch>
        </p:blipFill>
        <p:spPr>
          <a:xfrm>
            <a:off x="163047" y="1348022"/>
            <a:ext cx="10251190" cy="3743071"/>
          </a:xfrm>
          <a:prstGeom prst="rect">
            <a:avLst/>
          </a:prstGeom>
        </p:spPr>
      </p:pic>
      <p:sp>
        <p:nvSpPr>
          <p:cNvPr id="6" name="矩形 5">
            <a:extLst>
              <a:ext uri="{FF2B5EF4-FFF2-40B4-BE49-F238E27FC236}">
                <a16:creationId xmlns:a16="http://schemas.microsoft.com/office/drawing/2014/main" id="{CC922F3A-31E7-8E41-8112-48D9564810C7}"/>
              </a:ext>
            </a:extLst>
          </p:cNvPr>
          <p:cNvSpPr/>
          <p:nvPr/>
        </p:nvSpPr>
        <p:spPr>
          <a:xfrm>
            <a:off x="628014" y="2822537"/>
            <a:ext cx="5279011" cy="256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CAE690D-698C-5B18-D5E6-0D12F1A479AF}"/>
              </a:ext>
            </a:extLst>
          </p:cNvPr>
          <p:cNvSpPr/>
          <p:nvPr/>
        </p:nvSpPr>
        <p:spPr>
          <a:xfrm>
            <a:off x="628014" y="3779432"/>
            <a:ext cx="5160264" cy="18264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8EBB007-7CF7-4C7F-BCB8-4132FFD6F4C2}"/>
              </a:ext>
            </a:extLst>
          </p:cNvPr>
          <p:cNvSpPr/>
          <p:nvPr/>
        </p:nvSpPr>
        <p:spPr>
          <a:xfrm>
            <a:off x="628014" y="4200262"/>
            <a:ext cx="5279011" cy="256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1">
            <a:extLst>
              <a:ext uri="{FF2B5EF4-FFF2-40B4-BE49-F238E27FC236}">
                <a16:creationId xmlns:a16="http://schemas.microsoft.com/office/drawing/2014/main" id="{ECC88D86-0D81-E917-E625-ADD5B02E00BB}"/>
              </a:ext>
            </a:extLst>
          </p:cNvPr>
          <p:cNvSpPr txBox="1"/>
          <p:nvPr/>
        </p:nvSpPr>
        <p:spPr>
          <a:xfrm>
            <a:off x="4652555" y="4694478"/>
            <a:ext cx="4587240" cy="398780"/>
          </a:xfrm>
          <a:prstGeom prst="rect">
            <a:avLst/>
          </a:prstGeom>
          <a:noFill/>
        </p:spPr>
        <p:txBody>
          <a:bodyPr wrap="square" rtlCol="0">
            <a:spAutoFit/>
          </a:bodyPr>
          <a:lstStyle/>
          <a:p>
            <a:pPr lvl="0">
              <a:defRPr/>
            </a:pPr>
            <a:r>
              <a:rPr lang="zh-CN" altLang="en-US" sz="200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缺页结构信息体</a:t>
            </a:r>
            <a:r>
              <a:rPr lang="en-US" altLang="zh-CN" sz="200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 </a:t>
            </a:r>
            <a:r>
              <a:rPr lang="en-US" altLang="zh-CN" sz="2000" b="1" dirty="0" err="1">
                <a:solidFill>
                  <a:srgbClr val="24487D"/>
                </a:solidFill>
                <a:latin typeface="汉仪粗简黑简" panose="00020600040101010101" charset="-122"/>
                <a:ea typeface="汉仪粗简黑简" panose="00020600040101010101" charset="-122"/>
              </a:rPr>
              <a:t>VmFault</a:t>
            </a:r>
          </a:p>
        </p:txBody>
      </p:sp>
      <p:sp>
        <p:nvSpPr>
          <p:cNvPr id="10" name="文本框2">
            <a:extLst>
              <a:ext uri="{FF2B5EF4-FFF2-40B4-BE49-F238E27FC236}">
                <a16:creationId xmlns:a16="http://schemas.microsoft.com/office/drawing/2014/main" id="{33785EB9-9B00-702A-F532-D74C263DE8D8}"/>
              </a:ext>
            </a:extLst>
          </p:cNvPr>
          <p:cNvSpPr/>
          <p:nvPr/>
        </p:nvSpPr>
        <p:spPr>
          <a:xfrm>
            <a:off x="3756932" y="5146540"/>
            <a:ext cx="5112003" cy="346120"/>
          </a:xfrm>
          <a:prstGeom prst="rect">
            <a:avLst/>
          </a:prstGeom>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12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包括是否缺页的标志、虚拟偏移量和虚拟地址以及页高速缓存的虚拟地址</a:t>
            </a:r>
          </a:p>
        </p:txBody>
      </p:sp>
      <p:pic>
        <p:nvPicPr>
          <p:cNvPr id="11" name="图片 10">
            <a:extLst>
              <a:ext uri="{FF2B5EF4-FFF2-40B4-BE49-F238E27FC236}">
                <a16:creationId xmlns:a16="http://schemas.microsoft.com/office/drawing/2014/main" id="{3D83C239-21B6-1268-9010-FE539D10460F}"/>
              </a:ext>
            </a:extLst>
          </p:cNvPr>
          <p:cNvPicPr>
            <a:picLocks noChangeAspect="1"/>
          </p:cNvPicPr>
          <p:nvPr/>
        </p:nvPicPr>
        <p:blipFill>
          <a:blip r:embed="rId4"/>
          <a:stretch>
            <a:fillRect/>
          </a:stretch>
        </p:blipFill>
        <p:spPr>
          <a:xfrm>
            <a:off x="285750" y="5386705"/>
            <a:ext cx="10452100" cy="1243330"/>
          </a:xfrm>
          <a:prstGeom prst="rect">
            <a:avLst/>
          </a:prstGeom>
        </p:spPr>
      </p:pic>
    </p:spTree>
    <p:extLst>
      <p:ext uri="{BB962C8B-B14F-4D97-AF65-F5344CB8AC3E}">
        <p14:creationId xmlns:p14="http://schemas.microsoft.com/office/powerpoint/2010/main" val="2787387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603885" y="513080"/>
            <a:ext cx="4726305" cy="460375"/>
          </a:xfrm>
          <a:prstGeom prst="rect">
            <a:avLst/>
          </a:prstGeom>
          <a:noFill/>
        </p:spPr>
        <p:txBody>
          <a:bodyPr wrap="square" rtlCol="0" anchor="t">
            <a:spAutoFit/>
          </a:bodyPr>
          <a:lstStyle/>
          <a:p>
            <a:pPr indent="0">
              <a:lnSpc>
                <a:spcPct val="120000"/>
              </a:lnSpc>
            </a:pPr>
            <a:r>
              <a:rPr lang="zh-CN" sz="2000" b="1">
                <a:latin typeface="Calibri" panose="020F0502020204030204" charset="0"/>
                <a:ea typeface="宋体" panose="02010600030101010101" pitchFamily="2" charset="-122"/>
                <a:sym typeface="+mn-ea"/>
              </a:rPr>
              <a:t>③</a:t>
            </a:r>
            <a:r>
              <a:rPr lang="zh-CN" sz="2000" b="1">
                <a:ea typeface="宋体" panose="02010600030101010101" pitchFamily="2" charset="-122"/>
                <a:sym typeface="+mn-ea"/>
              </a:rPr>
              <a:t>获取该页框在内核空间的虚拟地址</a:t>
            </a:r>
            <a:endParaRPr lang="zh-CN" altLang="en-US" sz="2000" b="1">
              <a:latin typeface="Calibri" panose="020F0502020204030204" charset="0"/>
              <a:ea typeface="宋体" panose="02010600030101010101" pitchFamily="2" charset="-122"/>
              <a:sym typeface="+mn-ea"/>
            </a:endParaRPr>
          </a:p>
        </p:txBody>
      </p:sp>
      <p:pic>
        <p:nvPicPr>
          <p:cNvPr id="9" name="图片 3"/>
          <p:cNvPicPr>
            <a:picLocks noChangeAspect="1"/>
          </p:cNvPicPr>
          <p:nvPr>
            <p:custDataLst>
              <p:tags r:id="rId1"/>
            </p:custDataLst>
          </p:nvPr>
        </p:nvPicPr>
        <p:blipFill>
          <a:blip r:embed="rId6"/>
          <a:stretch>
            <a:fillRect/>
          </a:stretch>
        </p:blipFill>
        <p:spPr>
          <a:xfrm>
            <a:off x="1239520" y="973455"/>
            <a:ext cx="7478395" cy="479425"/>
          </a:xfrm>
          <a:prstGeom prst="rect">
            <a:avLst/>
          </a:prstGeom>
          <a:noFill/>
          <a:ln>
            <a:noFill/>
          </a:ln>
        </p:spPr>
      </p:pic>
      <p:sp>
        <p:nvSpPr>
          <p:cNvPr id="11" name="文本框 10"/>
          <p:cNvSpPr txBox="1"/>
          <p:nvPr>
            <p:custDataLst>
              <p:tags r:id="rId2"/>
            </p:custDataLst>
          </p:nvPr>
        </p:nvSpPr>
        <p:spPr>
          <a:xfrm>
            <a:off x="603885" y="2056765"/>
            <a:ext cx="6096000" cy="1013460"/>
          </a:xfrm>
          <a:prstGeom prst="rect">
            <a:avLst/>
          </a:prstGeom>
          <a:noFill/>
        </p:spPr>
        <p:txBody>
          <a:bodyPr wrap="square" rtlCol="0" anchor="t">
            <a:spAutoFit/>
          </a:bodyPr>
          <a:lstStyle/>
          <a:p>
            <a:pPr indent="0">
              <a:lnSpc>
                <a:spcPct val="120000"/>
              </a:lnSpc>
            </a:pPr>
            <a:r>
              <a:rPr lang="zh-CN" b="1">
                <a:latin typeface="Calibri" panose="020F0502020204030204" charset="0"/>
                <a:ea typeface="宋体" panose="02010600030101010101" pitchFamily="2" charset="-122"/>
                <a:sym typeface="+mn-ea"/>
              </a:rPr>
              <a:t>④判断是否对该页进行过写操作或者是否为共享线性区</a:t>
            </a:r>
            <a:endParaRPr lang="en-US" b="1">
              <a:latin typeface="Wingdings" panose="05000000000000000000" charset="0"/>
              <a:ea typeface="宋体" panose="02010600030101010101" pitchFamily="2" charset="-122"/>
            </a:endParaRPr>
          </a:p>
          <a:p>
            <a:pPr indent="0">
              <a:lnSpc>
                <a:spcPct val="120000"/>
              </a:lnSpc>
            </a:pPr>
            <a:r>
              <a:rPr lang="en-US" sz="800">
                <a:latin typeface="Wingdings" panose="05000000000000000000" charset="0"/>
                <a:ea typeface="宋体" panose="02010600030101010101" pitchFamily="2" charset="-122"/>
                <a:sym typeface="+mn-ea"/>
              </a:rPr>
              <a:t>  l</a:t>
            </a:r>
            <a:r>
              <a:rPr lang="zh-CN" sz="1600">
                <a:latin typeface="Calibri" panose="020F0502020204030204" charset="0"/>
                <a:ea typeface="宋体" panose="02010600030101010101" pitchFamily="2" charset="-122"/>
                <a:sym typeface="+mn-ea"/>
              </a:rPr>
              <a:t>否：添加</a:t>
            </a:r>
            <a:r>
              <a:rPr lang="en-US" sz="1600">
                <a:latin typeface="Calibri" panose="020F0502020204030204" charset="0"/>
                <a:ea typeface="宋体" panose="02010600030101010101" pitchFamily="2" charset="-122"/>
                <a:sym typeface="+mn-ea"/>
              </a:rPr>
              <a:t>&lt;</a:t>
            </a:r>
            <a:r>
              <a:rPr lang="zh-CN" sz="1600">
                <a:latin typeface="Calibri" panose="020F0502020204030204" charset="0"/>
                <a:ea typeface="宋体" panose="02010600030101010101" pitchFamily="2" charset="-122"/>
                <a:sym typeface="+mn-ea"/>
              </a:rPr>
              <a:t>虚拟地址</a:t>
            </a:r>
            <a:r>
              <a:rPr lang="en-US" sz="1600">
                <a:latin typeface="Calibri" panose="020F0502020204030204" charset="0"/>
                <a:ea typeface="宋体" panose="02010600030101010101" pitchFamily="2" charset="-122"/>
                <a:sym typeface="+mn-ea"/>
              </a:rPr>
              <a:t>,</a:t>
            </a:r>
            <a:r>
              <a:rPr lang="zh-CN" sz="1600">
                <a:latin typeface="Calibri" panose="020F0502020204030204" charset="0"/>
                <a:ea typeface="宋体" panose="02010600030101010101" pitchFamily="2" charset="-122"/>
                <a:sym typeface="+mn-ea"/>
              </a:rPr>
              <a:t>文件页</a:t>
            </a:r>
            <a:r>
              <a:rPr lang="en-US" sz="1600">
                <a:latin typeface="Calibri" panose="020F0502020204030204" charset="0"/>
                <a:ea typeface="宋体" panose="02010600030101010101" pitchFamily="2" charset="-122"/>
                <a:sym typeface="+mn-ea"/>
              </a:rPr>
              <a:t>&gt;</a:t>
            </a:r>
            <a:r>
              <a:rPr lang="zh-CN" sz="1600">
                <a:latin typeface="Calibri" panose="020F0502020204030204" charset="0"/>
                <a:ea typeface="宋体" panose="02010600030101010101" pitchFamily="2" charset="-122"/>
                <a:sym typeface="+mn-ea"/>
              </a:rPr>
              <a:t>的映射关系</a:t>
            </a:r>
            <a:endParaRPr lang="zh-CN" sz="1600" b="0">
              <a:latin typeface="Calibri" panose="020F0502020204030204" charset="0"/>
              <a:ea typeface="宋体" panose="02010600030101010101" pitchFamily="2" charset="-122"/>
            </a:endParaRPr>
          </a:p>
          <a:p>
            <a:pPr indent="0">
              <a:lnSpc>
                <a:spcPct val="120000"/>
              </a:lnSpc>
            </a:pPr>
            <a:r>
              <a:rPr lang="en-US" sz="800">
                <a:latin typeface="Wingdings" panose="05000000000000000000" charset="0"/>
                <a:ea typeface="宋体" panose="02010600030101010101" pitchFamily="2" charset="-122"/>
                <a:sym typeface="+mn-ea"/>
              </a:rPr>
              <a:t>  l</a:t>
            </a:r>
            <a:r>
              <a:rPr lang="zh-CN" sz="1600">
                <a:latin typeface="Calibri" panose="020F0502020204030204" charset="0"/>
                <a:ea typeface="宋体" panose="02010600030101010101" pitchFamily="2" charset="-122"/>
                <a:sym typeface="+mn-ea"/>
              </a:rPr>
              <a:t>是：标记脏页，回写硬盘，清除脏页</a:t>
            </a:r>
            <a:endParaRPr lang="zh-CN" altLang="en-US" sz="1600">
              <a:latin typeface="Calibri" panose="020F0502020204030204" charset="0"/>
              <a:ea typeface="宋体" panose="02010600030101010101" pitchFamily="2" charset="-122"/>
              <a:sym typeface="+mn-ea"/>
            </a:endParaRPr>
          </a:p>
        </p:txBody>
      </p:sp>
      <p:pic>
        <p:nvPicPr>
          <p:cNvPr id="12" name="图片 11" descr="SPG}K3_5FDC%KUYCU$P9WQX"/>
          <p:cNvPicPr>
            <a:picLocks noChangeAspect="1"/>
          </p:cNvPicPr>
          <p:nvPr>
            <p:custDataLst>
              <p:tags r:id="rId3"/>
            </p:custDataLst>
          </p:nvPr>
        </p:nvPicPr>
        <p:blipFill>
          <a:blip r:embed="rId7"/>
          <a:srcRect t="2436"/>
          <a:stretch>
            <a:fillRect/>
          </a:stretch>
        </p:blipFill>
        <p:spPr>
          <a:xfrm>
            <a:off x="507365" y="3267075"/>
            <a:ext cx="7644130" cy="3072765"/>
          </a:xfrm>
          <a:prstGeom prst="rect">
            <a:avLst/>
          </a:prstGeom>
        </p:spPr>
      </p:pic>
      <p:pic>
        <p:nvPicPr>
          <p:cNvPr id="14" name="图片 4"/>
          <p:cNvPicPr>
            <a:picLocks noChangeAspect="1"/>
          </p:cNvPicPr>
          <p:nvPr>
            <p:custDataLst>
              <p:tags r:id="rId4"/>
            </p:custDataLst>
          </p:nvPr>
        </p:nvPicPr>
        <p:blipFill>
          <a:blip r:embed="rId8"/>
          <a:stretch>
            <a:fillRect/>
          </a:stretch>
        </p:blipFill>
        <p:spPr>
          <a:xfrm>
            <a:off x="4518025" y="2390775"/>
            <a:ext cx="7482840" cy="1202690"/>
          </a:xfrm>
          <a:prstGeom prst="rect">
            <a:avLst/>
          </a:prstGeom>
          <a:noFill/>
          <a:ln>
            <a:noFill/>
          </a:ln>
        </p:spPr>
      </p:pic>
      <p:sp>
        <p:nvSpPr>
          <p:cNvPr id="7" name="文本框 6"/>
          <p:cNvSpPr txBox="1"/>
          <p:nvPr/>
        </p:nvSpPr>
        <p:spPr>
          <a:xfrm>
            <a:off x="-62144" y="-18189"/>
            <a:ext cx="1145220" cy="369332"/>
          </a:xfrm>
          <a:prstGeom prst="rect">
            <a:avLst/>
          </a:prstGeom>
          <a:noFill/>
        </p:spPr>
        <p:txBody>
          <a:bodyPr wrap="square" rtlCol="0">
            <a:spAutoFit/>
          </a:bodyPr>
          <a:lstStyle/>
          <a:p>
            <a:r>
              <a:rPr lang="zh-CN" altLang="en-US" dirty="0"/>
              <a:t>张婷婷</a:t>
            </a:r>
          </a:p>
        </p:txBody>
      </p:sp>
      <p:sp>
        <p:nvSpPr>
          <p:cNvPr id="8" name="文本框2">
            <a:extLst>
              <a:ext uri="{FF2B5EF4-FFF2-40B4-BE49-F238E27FC236}">
                <a16:creationId xmlns:a16="http://schemas.microsoft.com/office/drawing/2014/main" id="{A1537236-7587-4E4D-994D-70736BA8D28E}"/>
              </a:ext>
            </a:extLst>
          </p:cNvPr>
          <p:cNvSpPr/>
          <p:nvPr/>
        </p:nvSpPr>
        <p:spPr>
          <a:xfrm>
            <a:off x="947102" y="-128904"/>
            <a:ext cx="4503787" cy="1361655"/>
          </a:xfrm>
          <a:prstGeom prst="rect">
            <a:avLst/>
          </a:prstGeom>
        </p:spPr>
        <p:txBody>
          <a:bodyPr wrap="square">
            <a:spAutoFit/>
          </a:bodyPr>
          <a:lstStyle/>
          <a:p>
            <a:pPr>
              <a:lnSpc>
                <a:spcPct val="150000"/>
              </a:lnSpc>
              <a:spcBef>
                <a:spcPts val="2950"/>
              </a:spcBef>
              <a:defRPr/>
            </a:pPr>
            <a:r>
              <a:rPr lang="en-US" altLang="zh-CN" sz="2000" dirty="0">
                <a:solidFill>
                  <a:srgbClr val="24487D"/>
                </a:solidFill>
                <a:latin typeface="汉仪粗简黑简" panose="00020600040101010101" charset="-122"/>
                <a:ea typeface="汉仪粗简黑简" panose="00020600040101010101" charset="-122"/>
                <a:cs typeface="+mn-ea"/>
                <a:sym typeface="+mn-lt"/>
              </a:rPr>
              <a:t>3</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文件缺页处理</a:t>
            </a:r>
            <a:r>
              <a:rPr lang="en-US" altLang="zh-CN" sz="2000" dirty="0" err="1">
                <a:solidFill>
                  <a:srgbClr val="24487D"/>
                </a:solidFill>
                <a:latin typeface="汉仪粗简黑简" panose="00020600040101010101" charset="-122"/>
                <a:ea typeface="汉仪粗简黑简" panose="00020600040101010101" charset="-122"/>
                <a:cs typeface="+mn-ea"/>
                <a:sym typeface="+mn-lt"/>
              </a:rPr>
              <a:t>OsVmmFileFault</a:t>
            </a:r>
            <a:endParaRPr lang="en-US" altLang="zh-CN" sz="2000" dirty="0">
              <a:solidFill>
                <a:srgbClr val="24487D"/>
              </a:solidFill>
              <a:latin typeface="汉仪粗简黑简" panose="00020600040101010101" charset="-122"/>
              <a:ea typeface="汉仪粗简黑简" panose="00020600040101010101" charset="-122"/>
              <a:cs typeface="+mn-ea"/>
              <a:sym typeface="+mn-lt"/>
            </a:endParaRPr>
          </a:p>
          <a:p>
            <a:pPr marL="0" marR="0" lvl="0" indent="0" algn="l" defTabSz="914400" rtl="0" eaLnBrk="1" fontAlgn="auto" latinLnBrk="0" hangingPunct="1">
              <a:lnSpc>
                <a:spcPct val="150000"/>
              </a:lnSpc>
              <a:spcBef>
                <a:spcPts val="2950"/>
              </a:spcBef>
              <a:spcAft>
                <a:spcPts val="0"/>
              </a:spcAft>
              <a:buClrTx/>
              <a:buSzTx/>
              <a:buFontTx/>
              <a:buNone/>
              <a:defRPr/>
            </a:pPr>
            <a:endPar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endParaRPr>
          </a:p>
        </p:txBody>
      </p:sp>
      <p:sp>
        <p:nvSpPr>
          <p:cNvPr id="3" name="矩形 2">
            <a:extLst>
              <a:ext uri="{FF2B5EF4-FFF2-40B4-BE49-F238E27FC236}">
                <a16:creationId xmlns:a16="http://schemas.microsoft.com/office/drawing/2014/main" id="{8DBF43B0-1F51-4D5B-B478-A3026F2CEB2E}"/>
              </a:ext>
            </a:extLst>
          </p:cNvPr>
          <p:cNvSpPr/>
          <p:nvPr/>
        </p:nvSpPr>
        <p:spPr>
          <a:xfrm>
            <a:off x="4722921" y="3166596"/>
            <a:ext cx="4714042" cy="100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038612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4314912" y="164181"/>
            <a:ext cx="4669290" cy="46166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en-US" altLang="zh-CN" sz="2400" b="1" i="0" kern="1200" cap="none" spc="0" normalizeH="0" baseline="0" noProof="0" dirty="0">
                <a:solidFill>
                  <a:srgbClr val="24487D"/>
                </a:solidFill>
                <a:latin typeface="汉仪粗简黑简" panose="00020600040101010101" charset="-122"/>
                <a:ea typeface="汉仪粗简黑简" panose="00020600040101010101" charset="-122"/>
                <a:cs typeface="+mn-ea"/>
                <a:sym typeface="+mn-lt"/>
              </a:rPr>
              <a:t>3.6 </a:t>
            </a:r>
            <a:r>
              <a:rPr kumimoji="0" lang="en-US" altLang="zh-CN" sz="2400" b="1" i="0" kern="1200" cap="none" spc="0" normalizeH="0" baseline="0" noProof="0" dirty="0" err="1">
                <a:solidFill>
                  <a:srgbClr val="24487D"/>
                </a:solidFill>
                <a:latin typeface="汉仪粗简黑简" panose="00020600040101010101" charset="-122"/>
                <a:ea typeface="汉仪粗简黑简" panose="00020600040101010101" charset="-122"/>
                <a:cs typeface="+mn-ea"/>
                <a:sym typeface="+mn-lt"/>
              </a:rPr>
              <a:t>OsMarkPageDirty</a:t>
            </a:r>
            <a:r>
              <a:rPr kumimoji="0" lang="zh-CN" altLang="en-US" sz="2400" b="1" i="0" kern="1200" cap="none" spc="0" normalizeH="0" baseline="0" noProof="0" dirty="0">
                <a:solidFill>
                  <a:srgbClr val="24487D"/>
                </a:solidFill>
                <a:latin typeface="汉仪粗简黑简" panose="00020600040101010101" charset="-122"/>
                <a:ea typeface="汉仪粗简黑简" panose="00020600040101010101" charset="-122"/>
                <a:cs typeface="+mn-ea"/>
                <a:sym typeface="+mn-lt"/>
              </a:rPr>
              <a:t>标记脏页</a:t>
            </a:r>
          </a:p>
        </p:txBody>
      </p:sp>
      <p:sp>
        <p:nvSpPr>
          <p:cNvPr id="22" name="文本框 21"/>
          <p:cNvSpPr txBox="1"/>
          <p:nvPr/>
        </p:nvSpPr>
        <p:spPr>
          <a:xfrm>
            <a:off x="720725" y="920750"/>
            <a:ext cx="4566920" cy="5334000"/>
          </a:xfrm>
          <a:prstGeom prst="rect">
            <a:avLst/>
          </a:prstGeom>
          <a:noFill/>
          <a:ln w="9525">
            <a:noFill/>
          </a:ln>
        </p:spPr>
        <p:txBody>
          <a:bodyPr>
            <a:noAutofit/>
          </a:bodyPr>
          <a:lstStyle/>
          <a:p>
            <a:pPr indent="0">
              <a:lnSpc>
                <a:spcPct val="160000"/>
              </a:lnSpc>
            </a:pPr>
            <a:r>
              <a:rPr lang="zh-CN" dirty="0">
                <a:solidFill>
                  <a:srgbClr val="000000"/>
                </a:solidFill>
                <a:latin typeface="+mn-ea"/>
                <a:cs typeface="+mn-ea"/>
                <a:sym typeface="+mn-ea"/>
              </a:rPr>
              <a:t>参数：</a:t>
            </a:r>
            <a:r>
              <a:rPr lang="zh-CN" dirty="0">
                <a:solidFill>
                  <a:srgbClr val="000000"/>
                </a:solidFill>
                <a:latin typeface="+mn-ea"/>
                <a:cs typeface="+mn-ea"/>
              </a:rPr>
              <a:t>文件页指针Fpage，管理虚拟地址的线性区region，帧中的偏移off和长度len</a:t>
            </a:r>
          </a:p>
          <a:p>
            <a:pPr indent="0">
              <a:lnSpc>
                <a:spcPct val="160000"/>
              </a:lnSpc>
            </a:pPr>
            <a:r>
              <a:rPr lang="zh-CN" dirty="0">
                <a:solidFill>
                  <a:srgbClr val="000000"/>
                </a:solidFill>
                <a:latin typeface="+mn-ea"/>
                <a:cs typeface="+mn-ea"/>
              </a:rPr>
              <a:t>①调用OsSetPageDirty函数：将该页设置为脏页，即给页面贴上数据被修改的标签</a:t>
            </a:r>
          </a:p>
          <a:p>
            <a:pPr indent="0">
              <a:lnSpc>
                <a:spcPct val="160000"/>
              </a:lnSpc>
            </a:pPr>
            <a:r>
              <a:rPr lang="zh-CN" dirty="0">
                <a:solidFill>
                  <a:srgbClr val="000000"/>
                </a:solidFill>
                <a:latin typeface="+mn-ea"/>
                <a:cs typeface="+mn-ea"/>
              </a:rPr>
              <a:t>②并根据线性区是否为空设置不同情况的脏页偏移和结束位置：</a:t>
            </a:r>
            <a:endParaRPr lang="en-US" dirty="0">
              <a:solidFill>
                <a:srgbClr val="000000"/>
              </a:solidFill>
              <a:latin typeface="+mn-ea"/>
              <a:cs typeface="+mn-ea"/>
            </a:endParaRPr>
          </a:p>
          <a:p>
            <a:pPr marL="285750" indent="-285750">
              <a:lnSpc>
                <a:spcPct val="160000"/>
              </a:lnSpc>
              <a:buFont typeface="Arial" panose="020B0604020202020204" pitchFamily="34" charset="0"/>
              <a:buChar char="•"/>
            </a:pPr>
            <a:r>
              <a:rPr lang="zh-CN" dirty="0">
                <a:solidFill>
                  <a:srgbClr val="000000"/>
                </a:solidFill>
                <a:latin typeface="+mn-ea"/>
                <a:cs typeface="+mn-ea"/>
              </a:rPr>
              <a:t>若线性区不空，说明线性表中已经存在物理地址和虚拟地址的映射关系，只需更新数据即可</a:t>
            </a:r>
            <a:endParaRPr lang="en-US" dirty="0">
              <a:solidFill>
                <a:srgbClr val="000000"/>
              </a:solidFill>
              <a:latin typeface="+mn-ea"/>
              <a:cs typeface="+mn-ea"/>
            </a:endParaRPr>
          </a:p>
          <a:p>
            <a:pPr marL="285750" indent="-285750">
              <a:lnSpc>
                <a:spcPct val="160000"/>
              </a:lnSpc>
              <a:buFont typeface="Arial" panose="020B0604020202020204" pitchFamily="34" charset="0"/>
              <a:buChar char="•"/>
            </a:pPr>
            <a:r>
              <a:rPr lang="zh-CN" dirty="0">
                <a:solidFill>
                  <a:srgbClr val="000000"/>
                </a:solidFill>
                <a:latin typeface="+mn-ea"/>
                <a:cs typeface="+mn-ea"/>
              </a:rPr>
              <a:t>若为空，说明没有映射关系，需要重新初始化脏页的偏移和结束位置，调整大小刚好容纳脏数据</a:t>
            </a:r>
            <a:endParaRPr lang="zh-CN" altLang="en-US" dirty="0">
              <a:solidFill>
                <a:srgbClr val="000000"/>
              </a:solidFill>
              <a:latin typeface="+mn-ea"/>
              <a:cs typeface="+mn-ea"/>
            </a:endParaRPr>
          </a:p>
        </p:txBody>
      </p:sp>
      <p:pic>
        <p:nvPicPr>
          <p:cNvPr id="23" name="图片 22"/>
          <p:cNvPicPr>
            <a:picLocks noChangeAspect="1"/>
          </p:cNvPicPr>
          <p:nvPr/>
        </p:nvPicPr>
        <p:blipFill>
          <a:blip r:embed="rId3"/>
          <a:stretch>
            <a:fillRect/>
          </a:stretch>
        </p:blipFill>
        <p:spPr>
          <a:xfrm>
            <a:off x="5820410" y="798195"/>
            <a:ext cx="5501005" cy="2696845"/>
          </a:xfrm>
          <a:prstGeom prst="rect">
            <a:avLst/>
          </a:prstGeom>
        </p:spPr>
      </p:pic>
      <p:pic>
        <p:nvPicPr>
          <p:cNvPr id="24" name="图片 23"/>
          <p:cNvPicPr>
            <a:picLocks noChangeAspect="1"/>
          </p:cNvPicPr>
          <p:nvPr/>
        </p:nvPicPr>
        <p:blipFill>
          <a:blip r:embed="rId4"/>
          <a:stretch>
            <a:fillRect/>
          </a:stretch>
        </p:blipFill>
        <p:spPr>
          <a:xfrm>
            <a:off x="5287645" y="3878580"/>
            <a:ext cx="6351905" cy="2213610"/>
          </a:xfrm>
          <a:prstGeom prst="rect">
            <a:avLst/>
          </a:prstGeom>
        </p:spPr>
      </p:pic>
      <p:sp>
        <p:nvSpPr>
          <p:cNvPr id="26" name="文本框2"/>
          <p:cNvSpPr/>
          <p:nvPr/>
        </p:nvSpPr>
        <p:spPr>
          <a:xfrm>
            <a:off x="930044" y="459804"/>
            <a:ext cx="3118485" cy="515269"/>
          </a:xfrm>
          <a:prstGeom prst="rect">
            <a:avLst/>
          </a:prstGeom>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标记脏页</a:t>
            </a:r>
          </a:p>
        </p:txBody>
      </p:sp>
      <p:sp>
        <p:nvSpPr>
          <p:cNvPr id="2" name="文本框 1"/>
          <p:cNvSpPr txBox="1"/>
          <p:nvPr/>
        </p:nvSpPr>
        <p:spPr>
          <a:xfrm>
            <a:off x="0" y="25035"/>
            <a:ext cx="1083076" cy="369332"/>
          </a:xfrm>
          <a:prstGeom prst="rect">
            <a:avLst/>
          </a:prstGeom>
          <a:noFill/>
        </p:spPr>
        <p:txBody>
          <a:bodyPr wrap="square" rtlCol="0">
            <a:spAutoFit/>
          </a:bodyPr>
          <a:lstStyle/>
          <a:p>
            <a:r>
              <a:rPr lang="zh-CN" altLang="en-US" dirty="0"/>
              <a:t>张婷婷</a:t>
            </a:r>
          </a:p>
        </p:txBody>
      </p:sp>
    </p:spTree>
    <p:extLst>
      <p:ext uri="{BB962C8B-B14F-4D97-AF65-F5344CB8AC3E}">
        <p14:creationId xmlns:p14="http://schemas.microsoft.com/office/powerpoint/2010/main" val="20151556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tretch>
            <a:fillRect/>
          </a:stretch>
        </p:blipFill>
        <p:spPr>
          <a:xfrm>
            <a:off x="2337435" y="3962400"/>
            <a:ext cx="6863715" cy="1951355"/>
          </a:xfrm>
          <a:prstGeom prst="rect">
            <a:avLst/>
          </a:prstGeom>
        </p:spPr>
      </p:pic>
      <p:sp>
        <p:nvSpPr>
          <p:cNvPr id="8" name="文本框 7"/>
          <p:cNvSpPr txBox="1"/>
          <p:nvPr/>
        </p:nvSpPr>
        <p:spPr>
          <a:xfrm>
            <a:off x="1192530" y="1184910"/>
            <a:ext cx="6175375" cy="2553335"/>
          </a:xfrm>
          <a:prstGeom prst="rect">
            <a:avLst/>
          </a:prstGeom>
          <a:noFill/>
          <a:ln w="9525">
            <a:noFill/>
          </a:ln>
        </p:spPr>
        <p:txBody>
          <a:bodyPr wrap="square">
            <a:spAutoFit/>
          </a:bodyPr>
          <a:lstStyle/>
          <a:p>
            <a:pPr indent="0"/>
            <a:r>
              <a:rPr lang="zh-CN" altLang="en-US" sz="2000" b="0">
                <a:ea typeface="宋体" panose="02010600030101010101" pitchFamily="2" charset="-122"/>
              </a:rPr>
              <a:t>调用GetDirtySize函数得到脏数据的长度：</a:t>
            </a:r>
          </a:p>
          <a:p>
            <a:pPr marL="285750" indent="-285750">
              <a:buFont typeface="Arial" panose="020B0604020202020204" pitchFamily="34" charset="0"/>
              <a:buChar char="•"/>
            </a:pPr>
            <a:r>
              <a:rPr lang="zh-CN" altLang="en-US" sz="2000" b="0">
                <a:ea typeface="宋体" panose="02010600030101010101" pitchFamily="2" charset="-122"/>
              </a:rPr>
              <a:t>若为0，说明没有脏数据，则</a:t>
            </a:r>
            <a:r>
              <a:rPr lang="zh-CN" altLang="en-US" sz="2000">
                <a:ea typeface="宋体" panose="02010600030101010101" pitchFamily="2" charset="-122"/>
                <a:sym typeface="+mn-ea"/>
              </a:rPr>
              <a:t>取消</a:t>
            </a:r>
            <a:r>
              <a:rPr lang="zh-CN" altLang="en-US" sz="2000" b="0">
                <a:ea typeface="宋体" panose="02010600030101010101" pitchFamily="2" charset="-122"/>
              </a:rPr>
              <a:t>页面的脏标签</a:t>
            </a:r>
          </a:p>
          <a:p>
            <a:pPr marL="285750" indent="-285750">
              <a:buFont typeface="Arial" panose="020B0604020202020204" pitchFamily="34" charset="0"/>
              <a:buChar char="•"/>
            </a:pPr>
            <a:r>
              <a:rPr lang="zh-CN" altLang="en-US" sz="2000" b="0">
                <a:ea typeface="宋体" panose="02010600030101010101" pitchFamily="2" charset="-122"/>
              </a:rPr>
              <a:t>否则：</a:t>
            </a:r>
          </a:p>
          <a:p>
            <a:pPr indent="0">
              <a:buFont typeface="Arial" panose="020B0604020202020204" pitchFamily="34" charset="0"/>
              <a:buNone/>
            </a:pPr>
            <a:r>
              <a:rPr lang="zh-CN" altLang="en-US" sz="2000" b="0">
                <a:ea typeface="宋体" panose="02010600030101010101" pitchFamily="2" charset="-122"/>
              </a:rPr>
              <a:t>①拷贝脏页数据</a:t>
            </a:r>
          </a:p>
          <a:p>
            <a:pPr indent="0"/>
            <a:r>
              <a:rPr lang="zh-CN" altLang="en-US" sz="2000" b="0">
                <a:ea typeface="宋体" panose="02010600030101010101" pitchFamily="2" charset="-122"/>
              </a:rPr>
              <a:t>②将脏数据回写到硬盘</a:t>
            </a:r>
          </a:p>
          <a:p>
            <a:pPr indent="0"/>
            <a:r>
              <a:rPr lang="zh-CN" altLang="en-US" sz="2000" b="0">
                <a:ea typeface="宋体" panose="02010600030101010101" pitchFamily="2" charset="-122"/>
              </a:rPr>
              <a:t>③释放脏页</a:t>
            </a:r>
          </a:p>
          <a:p>
            <a:pPr indent="0"/>
            <a:r>
              <a:rPr lang="zh-CN" altLang="en-US" sz="2000" b="0">
                <a:ea typeface="宋体" panose="02010600030101010101" pitchFamily="2" charset="-122"/>
              </a:rPr>
              <a:t>④删除映射关系</a:t>
            </a:r>
          </a:p>
          <a:p>
            <a:pPr indent="0"/>
            <a:r>
              <a:rPr lang="zh-CN" altLang="en-US" sz="2000" b="0">
                <a:ea typeface="宋体" panose="02010600030101010101" pitchFamily="2" charset="-122"/>
              </a:rPr>
              <a:t>⑤重新计算脏数据长度</a:t>
            </a:r>
          </a:p>
        </p:txBody>
      </p:sp>
      <p:sp>
        <p:nvSpPr>
          <p:cNvPr id="16" name="文本框2"/>
          <p:cNvSpPr/>
          <p:nvPr/>
        </p:nvSpPr>
        <p:spPr>
          <a:xfrm>
            <a:off x="737870" y="441325"/>
            <a:ext cx="3192780" cy="553085"/>
          </a:xfrm>
          <a:prstGeom prst="rect">
            <a:avLst/>
          </a:prstGeom>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二、恢复干净页</a:t>
            </a:r>
          </a:p>
        </p:txBody>
      </p:sp>
      <p:pic>
        <p:nvPicPr>
          <p:cNvPr id="25" name="图片 24"/>
          <p:cNvPicPr>
            <a:picLocks noChangeAspect="1"/>
          </p:cNvPicPr>
          <p:nvPr>
            <p:custDataLst>
              <p:tags r:id="rId2"/>
            </p:custDataLst>
          </p:nvPr>
        </p:nvPicPr>
        <p:blipFill>
          <a:blip r:embed="rId6"/>
          <a:stretch>
            <a:fillRect/>
          </a:stretch>
        </p:blipFill>
        <p:spPr>
          <a:xfrm>
            <a:off x="6796405" y="994410"/>
            <a:ext cx="4846320" cy="2843530"/>
          </a:xfrm>
          <a:prstGeom prst="rect">
            <a:avLst/>
          </a:prstGeom>
        </p:spPr>
      </p:pic>
      <p:sp>
        <p:nvSpPr>
          <p:cNvPr id="6" name="文本框 5"/>
          <p:cNvSpPr txBox="1"/>
          <p:nvPr/>
        </p:nvSpPr>
        <p:spPr>
          <a:xfrm>
            <a:off x="0" y="25035"/>
            <a:ext cx="1083076" cy="369332"/>
          </a:xfrm>
          <a:prstGeom prst="rect">
            <a:avLst/>
          </a:prstGeom>
          <a:noFill/>
        </p:spPr>
        <p:txBody>
          <a:bodyPr wrap="square" rtlCol="0">
            <a:spAutoFit/>
          </a:bodyPr>
          <a:lstStyle/>
          <a:p>
            <a:r>
              <a:rPr lang="zh-CN" altLang="en-US" dirty="0"/>
              <a:t>张婷婷</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229358" y="293688"/>
            <a:ext cx="6096000" cy="398780"/>
          </a:xfrm>
          <a:prstGeom prst="rect">
            <a:avLst/>
          </a:prstGeom>
          <a:noFill/>
        </p:spPr>
        <p:txBody>
          <a:bodyPr wrap="square" rtlCol="0" anchor="t">
            <a:spAutoFit/>
          </a:bodyPr>
          <a:lstStyle/>
          <a:p>
            <a:r>
              <a:rPr lang="zh-CN" altLang="en-US" sz="2000" b="1" dirty="0">
                <a:ea typeface="宋体" panose="02010600030101010101" pitchFamily="2" charset="-122"/>
                <a:sym typeface="+mn-ea"/>
              </a:rPr>
              <a:t>①拷贝脏页数据</a:t>
            </a:r>
          </a:p>
        </p:txBody>
      </p:sp>
      <p:sp>
        <p:nvSpPr>
          <p:cNvPr id="100" name="文本框 99"/>
          <p:cNvSpPr txBox="1"/>
          <p:nvPr/>
        </p:nvSpPr>
        <p:spPr>
          <a:xfrm>
            <a:off x="424938" y="692468"/>
            <a:ext cx="4625975" cy="1753235"/>
          </a:xfrm>
          <a:prstGeom prst="rect">
            <a:avLst/>
          </a:prstGeom>
          <a:noFill/>
          <a:ln w="9525">
            <a:noFill/>
          </a:ln>
        </p:spPr>
        <p:txBody>
          <a:bodyPr wrap="square">
            <a:spAutoFit/>
          </a:bodyPr>
          <a:lstStyle/>
          <a:p>
            <a:pPr indent="0"/>
            <a:r>
              <a:rPr lang="zh-CN" b="0">
                <a:solidFill>
                  <a:srgbClr val="000000"/>
                </a:solidFill>
                <a:ea typeface="宋体" panose="02010600030101010101" pitchFamily="2" charset="-122"/>
              </a:rPr>
              <a:t>建立一个新页，为其分配和脏页相同的大小空间</a:t>
            </a:r>
          </a:p>
          <a:p>
            <a:pPr indent="0"/>
            <a:r>
              <a:rPr lang="zh-CN" b="0">
                <a:solidFill>
                  <a:srgbClr val="000000"/>
                </a:solidFill>
                <a:ea typeface="宋体" panose="02010600030101010101" pitchFamily="2" charset="-122"/>
              </a:rPr>
              <a:t>调用OsCleanPageDirty函数取消数据被修改的标签</a:t>
            </a:r>
          </a:p>
          <a:p>
            <a:pPr indent="0"/>
            <a:r>
              <a:rPr lang="zh-CN" b="0">
                <a:solidFill>
                  <a:srgbClr val="000000"/>
                </a:solidFill>
                <a:ea typeface="宋体" panose="02010600030101010101" pitchFamily="2" charset="-122"/>
              </a:rPr>
              <a:t>将脏页数据直接拷贝到新页中（memcpy_s），防止脏页释放后找不到数据</a:t>
            </a:r>
            <a:endParaRPr lang="zh-CN" altLang="en-US" b="0">
              <a:solidFill>
                <a:srgbClr val="000000"/>
              </a:solidFill>
              <a:ea typeface="宋体" panose="02010600030101010101" pitchFamily="2" charset="-122"/>
            </a:endParaRPr>
          </a:p>
        </p:txBody>
      </p:sp>
      <p:sp>
        <p:nvSpPr>
          <p:cNvPr id="5" name="文本框 4"/>
          <p:cNvSpPr txBox="1"/>
          <p:nvPr/>
        </p:nvSpPr>
        <p:spPr>
          <a:xfrm>
            <a:off x="318135" y="2503170"/>
            <a:ext cx="6096000" cy="398780"/>
          </a:xfrm>
          <a:prstGeom prst="rect">
            <a:avLst/>
          </a:prstGeom>
          <a:noFill/>
        </p:spPr>
        <p:txBody>
          <a:bodyPr wrap="square" rtlCol="0" anchor="t">
            <a:spAutoFit/>
          </a:bodyPr>
          <a:lstStyle/>
          <a:p>
            <a:pPr indent="0"/>
            <a:r>
              <a:rPr lang="zh-CN" altLang="en-US" sz="2000" b="1">
                <a:ea typeface="宋体" panose="02010600030101010101" pitchFamily="2" charset="-122"/>
                <a:sym typeface="+mn-ea"/>
              </a:rPr>
              <a:t>②将脏数据回写到硬盘</a:t>
            </a:r>
          </a:p>
        </p:txBody>
      </p:sp>
      <p:sp>
        <p:nvSpPr>
          <p:cNvPr id="7" name="文本框 6"/>
          <p:cNvSpPr txBox="1"/>
          <p:nvPr/>
        </p:nvSpPr>
        <p:spPr>
          <a:xfrm>
            <a:off x="392430" y="2915920"/>
            <a:ext cx="4747260" cy="2266950"/>
          </a:xfrm>
          <a:prstGeom prst="rect">
            <a:avLst/>
          </a:prstGeom>
          <a:noFill/>
          <a:ln w="9525">
            <a:noFill/>
          </a:ln>
        </p:spPr>
        <p:txBody>
          <a:bodyPr wrap="square">
            <a:noAutofit/>
          </a:bodyPr>
          <a:lstStyle/>
          <a:p>
            <a:pPr indent="266700">
              <a:lnSpc>
                <a:spcPct val="130000"/>
              </a:lnSpc>
            </a:pPr>
            <a:r>
              <a:rPr lang="zh-CN" b="0">
                <a:solidFill>
                  <a:srgbClr val="000000"/>
                </a:solidFill>
                <a:ea typeface="宋体" panose="02010600030101010101" pitchFamily="2" charset="-122"/>
              </a:rPr>
              <a:t>OsVmPageToVaddr把物理内存页结构体地址转换为虚拟内存地址</a:t>
            </a:r>
          </a:p>
          <a:p>
            <a:pPr indent="266700">
              <a:lnSpc>
                <a:spcPct val="130000"/>
              </a:lnSpc>
            </a:pPr>
            <a:r>
              <a:rPr lang="en-US" altLang="zh-CN" b="0">
                <a:solidFill>
                  <a:srgbClr val="000000"/>
                </a:solidFill>
                <a:ea typeface="宋体" panose="02010600030101010101" pitchFamily="2" charset="-122"/>
              </a:rPr>
              <a:t>    </a:t>
            </a:r>
            <a:r>
              <a:rPr lang="zh-CN" b="0">
                <a:solidFill>
                  <a:srgbClr val="000000"/>
                </a:solidFill>
                <a:ea typeface="宋体" panose="02010600030101010101" pitchFamily="2" charset="-122"/>
              </a:rPr>
              <a:t>调用回写函数WritePage将脏数据回写到硬盘</a:t>
            </a:r>
          </a:p>
          <a:p>
            <a:pPr indent="266700">
              <a:lnSpc>
                <a:spcPct val="130000"/>
              </a:lnSpc>
            </a:pPr>
            <a:r>
              <a:rPr lang="en-US" altLang="zh-CN" b="0">
                <a:solidFill>
                  <a:srgbClr val="000000"/>
                </a:solidFill>
                <a:ea typeface="宋体" panose="02010600030101010101" pitchFamily="2" charset="-122"/>
              </a:rPr>
              <a:t>    </a:t>
            </a:r>
            <a:r>
              <a:rPr lang="zh-CN" b="0">
                <a:solidFill>
                  <a:srgbClr val="000000"/>
                </a:solidFill>
                <a:ea typeface="宋体" panose="02010600030101010101" pitchFamily="2" charset="-122"/>
              </a:rPr>
              <a:t>调用OsCleanPageDirty给页面取消脏标签</a:t>
            </a:r>
            <a:endParaRPr lang="zh-CN" altLang="en-US" b="0">
              <a:solidFill>
                <a:srgbClr val="000000"/>
              </a:solidFill>
              <a:ea typeface="宋体" panose="02010600030101010101" pitchFamily="2" charset="-122"/>
            </a:endParaRPr>
          </a:p>
        </p:txBody>
      </p:sp>
      <p:pic>
        <p:nvPicPr>
          <p:cNvPr id="9" name="图片 8"/>
          <p:cNvPicPr>
            <a:picLocks noChangeAspect="1"/>
          </p:cNvPicPr>
          <p:nvPr>
            <p:custDataLst>
              <p:tags r:id="rId1"/>
            </p:custDataLst>
          </p:nvPr>
        </p:nvPicPr>
        <p:blipFill>
          <a:blip r:embed="rId7"/>
          <a:stretch>
            <a:fillRect/>
          </a:stretch>
        </p:blipFill>
        <p:spPr>
          <a:xfrm>
            <a:off x="5260340" y="119380"/>
            <a:ext cx="6156960" cy="2072640"/>
          </a:xfrm>
          <a:prstGeom prst="rect">
            <a:avLst/>
          </a:prstGeom>
        </p:spPr>
      </p:pic>
      <p:pic>
        <p:nvPicPr>
          <p:cNvPr id="10" name="图片 9"/>
          <p:cNvPicPr>
            <a:picLocks noChangeAspect="1"/>
          </p:cNvPicPr>
          <p:nvPr>
            <p:custDataLst>
              <p:tags r:id="rId2"/>
            </p:custDataLst>
          </p:nvPr>
        </p:nvPicPr>
        <p:blipFill>
          <a:blip r:embed="rId8"/>
          <a:stretch>
            <a:fillRect/>
          </a:stretch>
        </p:blipFill>
        <p:spPr>
          <a:xfrm>
            <a:off x="5260340" y="2272665"/>
            <a:ext cx="6151880" cy="2882900"/>
          </a:xfrm>
          <a:prstGeom prst="rect">
            <a:avLst/>
          </a:prstGeom>
        </p:spPr>
      </p:pic>
      <p:sp>
        <p:nvSpPr>
          <p:cNvPr id="2" name="文本框 1"/>
          <p:cNvSpPr txBox="1"/>
          <p:nvPr>
            <p:custDataLst>
              <p:tags r:id="rId3"/>
            </p:custDataLst>
          </p:nvPr>
        </p:nvSpPr>
        <p:spPr>
          <a:xfrm>
            <a:off x="318135" y="5182870"/>
            <a:ext cx="6096000" cy="398780"/>
          </a:xfrm>
          <a:prstGeom prst="rect">
            <a:avLst/>
          </a:prstGeom>
          <a:noFill/>
        </p:spPr>
        <p:txBody>
          <a:bodyPr wrap="square" rtlCol="0" anchor="t">
            <a:spAutoFit/>
          </a:bodyPr>
          <a:lstStyle/>
          <a:p>
            <a:r>
              <a:rPr lang="zh-CN" altLang="en-US" sz="2000" b="1">
                <a:ea typeface="宋体" panose="02010600030101010101" pitchFamily="2" charset="-122"/>
                <a:sym typeface="+mn-ea"/>
              </a:rPr>
              <a:t>③释放脏页</a:t>
            </a:r>
          </a:p>
        </p:txBody>
      </p:sp>
      <p:sp>
        <p:nvSpPr>
          <p:cNvPr id="4" name="文本框 3"/>
          <p:cNvSpPr txBox="1"/>
          <p:nvPr>
            <p:custDataLst>
              <p:tags r:id="rId4"/>
            </p:custDataLst>
          </p:nvPr>
        </p:nvSpPr>
        <p:spPr>
          <a:xfrm>
            <a:off x="513715" y="5649595"/>
            <a:ext cx="5080000" cy="922020"/>
          </a:xfrm>
          <a:prstGeom prst="rect">
            <a:avLst/>
          </a:prstGeom>
          <a:noFill/>
          <a:ln w="9525">
            <a:noFill/>
          </a:ln>
        </p:spPr>
        <p:txBody>
          <a:bodyPr>
            <a:spAutoFit/>
          </a:bodyPr>
          <a:lstStyle/>
          <a:p>
            <a:pPr indent="0"/>
            <a:r>
              <a:rPr lang="zh-CN" b="0">
                <a:solidFill>
                  <a:srgbClr val="000000"/>
                </a:solidFill>
                <a:ea typeface="宋体" panose="02010600030101010101" pitchFamily="2" charset="-122"/>
              </a:rPr>
              <a:t>调用OsCleanPageLocked给页面撕掉被锁的标签</a:t>
            </a:r>
          </a:p>
          <a:p>
            <a:pPr indent="0"/>
            <a:r>
              <a:rPr lang="zh-CN" b="0">
                <a:solidFill>
                  <a:srgbClr val="000000"/>
                </a:solidFill>
                <a:ea typeface="宋体" panose="02010600030101010101" pitchFamily="2" charset="-122"/>
              </a:rPr>
              <a:t>调用OsDeletePageCacheLru删除页高速缓存</a:t>
            </a:r>
          </a:p>
          <a:p>
            <a:pPr indent="0"/>
            <a:r>
              <a:rPr lang="zh-CN" b="0">
                <a:solidFill>
                  <a:srgbClr val="000000"/>
                </a:solidFill>
                <a:ea typeface="宋体" panose="02010600030101010101" pitchFamily="2" charset="-122"/>
              </a:rPr>
              <a:t>把页面从LRU链表中去除</a:t>
            </a:r>
            <a:endParaRPr lang="zh-CN" altLang="en-US" b="0">
              <a:solidFill>
                <a:srgbClr val="000000"/>
              </a:solidFill>
              <a:ea typeface="宋体" panose="02010600030101010101" pitchFamily="2" charset="-122"/>
            </a:endParaRPr>
          </a:p>
        </p:txBody>
      </p:sp>
      <p:pic>
        <p:nvPicPr>
          <p:cNvPr id="6" name="图片 5"/>
          <p:cNvPicPr>
            <a:picLocks noChangeAspect="1"/>
          </p:cNvPicPr>
          <p:nvPr>
            <p:custDataLst>
              <p:tags r:id="rId5"/>
            </p:custDataLst>
          </p:nvPr>
        </p:nvPicPr>
        <p:blipFill>
          <a:blip r:embed="rId9"/>
          <a:stretch>
            <a:fillRect/>
          </a:stretch>
        </p:blipFill>
        <p:spPr>
          <a:xfrm>
            <a:off x="5260340" y="5334000"/>
            <a:ext cx="5631180" cy="1524000"/>
          </a:xfrm>
          <a:prstGeom prst="rect">
            <a:avLst/>
          </a:prstGeom>
        </p:spPr>
      </p:pic>
      <p:sp>
        <p:nvSpPr>
          <p:cNvPr id="11" name="文本框 10"/>
          <p:cNvSpPr txBox="1"/>
          <p:nvPr/>
        </p:nvSpPr>
        <p:spPr>
          <a:xfrm>
            <a:off x="0" y="25035"/>
            <a:ext cx="1083076" cy="369332"/>
          </a:xfrm>
          <a:prstGeom prst="rect">
            <a:avLst/>
          </a:prstGeom>
          <a:noFill/>
        </p:spPr>
        <p:txBody>
          <a:bodyPr wrap="square" rtlCol="0">
            <a:spAutoFit/>
          </a:bodyPr>
          <a:lstStyle/>
          <a:p>
            <a:r>
              <a:rPr lang="zh-CN" altLang="en-US" dirty="0"/>
              <a:t>张婷婷</a:t>
            </a:r>
          </a:p>
        </p:txBody>
      </p:sp>
      <p:sp>
        <p:nvSpPr>
          <p:cNvPr id="8" name="矩形 7">
            <a:extLst>
              <a:ext uri="{FF2B5EF4-FFF2-40B4-BE49-F238E27FC236}">
                <a16:creationId xmlns:a16="http://schemas.microsoft.com/office/drawing/2014/main" id="{4CE49D28-0809-4336-8E9F-239D0A7F91F3}"/>
              </a:ext>
            </a:extLst>
          </p:cNvPr>
          <p:cNvSpPr/>
          <p:nvPr/>
        </p:nvSpPr>
        <p:spPr>
          <a:xfrm>
            <a:off x="5493017" y="6356412"/>
            <a:ext cx="2210540" cy="1242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文本框 2"/>
          <p:cNvSpPr txBox="1"/>
          <p:nvPr/>
        </p:nvSpPr>
        <p:spPr>
          <a:xfrm>
            <a:off x="460375" y="339586"/>
            <a:ext cx="6096000" cy="398780"/>
          </a:xfrm>
          <a:prstGeom prst="rect">
            <a:avLst/>
          </a:prstGeom>
          <a:noFill/>
        </p:spPr>
        <p:txBody>
          <a:bodyPr wrap="square" rtlCol="0" anchor="t">
            <a:spAutoFit/>
          </a:bodyPr>
          <a:lstStyle/>
          <a:p>
            <a:pPr indent="0"/>
            <a:r>
              <a:rPr lang="zh-CN" altLang="en-US" sz="2000" b="1" dirty="0">
                <a:ea typeface="宋体" panose="02010600030101010101" pitchFamily="2" charset="-122"/>
                <a:sym typeface="+mn-ea"/>
              </a:rPr>
              <a:t>④删除映射关系</a:t>
            </a:r>
          </a:p>
        </p:txBody>
      </p:sp>
      <p:sp>
        <p:nvSpPr>
          <p:cNvPr id="4" name="文本框 3"/>
          <p:cNvSpPr txBox="1"/>
          <p:nvPr/>
        </p:nvSpPr>
        <p:spPr>
          <a:xfrm>
            <a:off x="652780" y="647383"/>
            <a:ext cx="5080000" cy="1753235"/>
          </a:xfrm>
          <a:prstGeom prst="rect">
            <a:avLst/>
          </a:prstGeom>
          <a:noFill/>
          <a:ln w="9525">
            <a:noFill/>
          </a:ln>
        </p:spPr>
        <p:txBody>
          <a:bodyPr>
            <a:spAutoFit/>
          </a:bodyPr>
          <a:lstStyle/>
          <a:p>
            <a:pPr indent="0"/>
            <a:r>
              <a:rPr lang="zh-CN" b="0">
                <a:solidFill>
                  <a:srgbClr val="000000"/>
                </a:solidFill>
                <a:ea typeface="宋体" panose="02010600030101010101" pitchFamily="2" charset="-122"/>
              </a:rPr>
              <a:t>通过位置从文件映射页中找到指定的文件页</a:t>
            </a:r>
          </a:p>
          <a:p>
            <a:pPr indent="0"/>
            <a:r>
              <a:rPr lang="zh-CN" b="0">
                <a:solidFill>
                  <a:srgbClr val="000000"/>
                </a:solidFill>
                <a:ea typeface="宋体" panose="02010600030101010101" pitchFamily="2" charset="-122"/>
              </a:rPr>
              <a:t>找到后需先恢复成干净页</a:t>
            </a:r>
          </a:p>
          <a:p>
            <a:pPr indent="0"/>
            <a:r>
              <a:rPr lang="zh-CN" b="0">
                <a:solidFill>
                  <a:srgbClr val="000000"/>
                </a:solidFill>
                <a:ea typeface="宋体" panose="02010600030101010101" pitchFamily="2" charset="-122"/>
              </a:rPr>
              <a:t>调用OsVmVaddrToPage把虚拟内存地址转换为物理内存页结构体地址</a:t>
            </a:r>
          </a:p>
          <a:p>
            <a:pPr indent="0"/>
            <a:r>
              <a:rPr lang="zh-CN" b="0">
                <a:solidFill>
                  <a:srgbClr val="000000"/>
                </a:solidFill>
                <a:ea typeface="宋体" panose="02010600030101010101" pitchFamily="2" charset="-122"/>
              </a:rPr>
              <a:t>获取文件映射信息</a:t>
            </a:r>
          </a:p>
          <a:p>
            <a:pPr indent="0"/>
            <a:r>
              <a:rPr lang="zh-CN" b="0">
                <a:solidFill>
                  <a:srgbClr val="000000"/>
                </a:solidFill>
                <a:ea typeface="宋体" panose="02010600030101010101" pitchFamily="2" charset="-122"/>
              </a:rPr>
              <a:t>删除获取到的信息并释放申请的内存</a:t>
            </a:r>
            <a:endParaRPr lang="zh-CN" altLang="en-US" b="0">
              <a:solidFill>
                <a:srgbClr val="000000"/>
              </a:solidFill>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6384290" y="248920"/>
            <a:ext cx="4192905" cy="6095365"/>
          </a:xfrm>
          <a:prstGeom prst="rect">
            <a:avLst/>
          </a:prstGeom>
        </p:spPr>
      </p:pic>
      <p:pic>
        <p:nvPicPr>
          <p:cNvPr id="11" name="图片 10"/>
          <p:cNvPicPr>
            <a:picLocks noChangeAspect="1"/>
          </p:cNvPicPr>
          <p:nvPr>
            <p:custDataLst>
              <p:tags r:id="rId1"/>
            </p:custDataLst>
          </p:nvPr>
        </p:nvPicPr>
        <p:blipFill>
          <a:blip r:embed="rId4"/>
          <a:stretch>
            <a:fillRect/>
          </a:stretch>
        </p:blipFill>
        <p:spPr>
          <a:xfrm>
            <a:off x="267985" y="2471605"/>
            <a:ext cx="5828015" cy="3605847"/>
          </a:xfrm>
          <a:prstGeom prst="rect">
            <a:avLst/>
          </a:prstGeom>
        </p:spPr>
      </p:pic>
      <p:sp>
        <p:nvSpPr>
          <p:cNvPr id="6" name="文本框 5"/>
          <p:cNvSpPr txBox="1"/>
          <p:nvPr/>
        </p:nvSpPr>
        <p:spPr>
          <a:xfrm>
            <a:off x="0" y="25035"/>
            <a:ext cx="1083076" cy="369332"/>
          </a:xfrm>
          <a:prstGeom prst="rect">
            <a:avLst/>
          </a:prstGeom>
          <a:noFill/>
        </p:spPr>
        <p:txBody>
          <a:bodyPr wrap="square" rtlCol="0">
            <a:spAutoFit/>
          </a:bodyPr>
          <a:lstStyle/>
          <a:p>
            <a:r>
              <a:rPr lang="zh-CN" altLang="en-US" dirty="0"/>
              <a:t>张婷婷</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图片 18"/>
          <p:cNvPicPr>
            <a:picLocks noChangeAspect="1"/>
          </p:cNvPicPr>
          <p:nvPr>
            <p:custDataLst>
              <p:tags r:id="rId1"/>
            </p:custDataLst>
          </p:nvPr>
        </p:nvPicPr>
        <p:blipFill>
          <a:blip r:embed="rId5"/>
          <a:srcRect r="-82" b="37494"/>
          <a:stretch>
            <a:fillRect/>
          </a:stretch>
        </p:blipFill>
        <p:spPr>
          <a:xfrm>
            <a:off x="687705" y="1363980"/>
            <a:ext cx="6614795" cy="1429385"/>
          </a:xfrm>
          <a:prstGeom prst="rect">
            <a:avLst/>
          </a:prstGeom>
        </p:spPr>
      </p:pic>
      <p:sp>
        <p:nvSpPr>
          <p:cNvPr id="57" name="文本框 56"/>
          <p:cNvSpPr txBox="1"/>
          <p:nvPr/>
        </p:nvSpPr>
        <p:spPr>
          <a:xfrm>
            <a:off x="156210" y="277495"/>
            <a:ext cx="789114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3.7 </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VOID OsFileCacheRemove(struct page_mapping *mapping)</a:t>
            </a:r>
          </a:p>
        </p:txBody>
      </p:sp>
      <p:sp>
        <p:nvSpPr>
          <p:cNvPr id="79" name="文本框1"/>
          <p:cNvSpPr txBox="1"/>
          <p:nvPr/>
        </p:nvSpPr>
        <p:spPr>
          <a:xfrm>
            <a:off x="687454" y="742372"/>
            <a:ext cx="5934075" cy="3987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功能：删除文件映射以及文件在page cache的痕迹</a:t>
            </a:r>
          </a:p>
        </p:txBody>
      </p:sp>
      <p:pic>
        <p:nvPicPr>
          <p:cNvPr id="4" name="图片 3"/>
          <p:cNvPicPr>
            <a:picLocks noChangeAspect="1"/>
          </p:cNvPicPr>
          <p:nvPr>
            <p:custDataLst>
              <p:tags r:id="rId2"/>
            </p:custDataLst>
          </p:nvPr>
        </p:nvPicPr>
        <p:blipFill>
          <a:blip r:embed="rId6"/>
          <a:srcRect t="11364" r="-365"/>
          <a:stretch>
            <a:fillRect/>
          </a:stretch>
        </p:blipFill>
        <p:spPr>
          <a:xfrm>
            <a:off x="765810" y="2903220"/>
            <a:ext cx="7333615" cy="3522345"/>
          </a:xfrm>
          <a:prstGeom prst="rect">
            <a:avLst/>
          </a:prstGeom>
        </p:spPr>
      </p:pic>
      <p:pic>
        <p:nvPicPr>
          <p:cNvPr id="5" name="图片 1"/>
          <p:cNvPicPr>
            <a:picLocks noChangeAspect="1"/>
          </p:cNvPicPr>
          <p:nvPr>
            <p:custDataLst>
              <p:tags r:id="rId3"/>
            </p:custDataLst>
          </p:nvPr>
        </p:nvPicPr>
        <p:blipFill>
          <a:blip r:embed="rId7"/>
          <a:srcRect l="1697" t="10238" r="3459" b="5657"/>
          <a:stretch>
            <a:fillRect/>
          </a:stretch>
        </p:blipFill>
        <p:spPr>
          <a:xfrm>
            <a:off x="8537575" y="0"/>
            <a:ext cx="3284220" cy="6525260"/>
          </a:xfrm>
          <a:prstGeom prst="rect">
            <a:avLst/>
          </a:prstGeom>
          <a:noFill/>
          <a:ln>
            <a:noFill/>
          </a:ln>
        </p:spPr>
      </p:pic>
      <p:cxnSp>
        <p:nvCxnSpPr>
          <p:cNvPr id="14" name="直接箭头连接符 13"/>
          <p:cNvCxnSpPr/>
          <p:nvPr/>
        </p:nvCxnSpPr>
        <p:spPr>
          <a:xfrm flipV="1">
            <a:off x="5441950" y="2438400"/>
            <a:ext cx="4718050" cy="21907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670550" y="3365500"/>
            <a:ext cx="4203700" cy="13970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0" name="文本框2"/>
          <p:cNvSpPr/>
          <p:nvPr/>
        </p:nvSpPr>
        <p:spPr>
          <a:xfrm>
            <a:off x="4298950" y="2793365"/>
            <a:ext cx="1607820" cy="553085"/>
          </a:xfrm>
          <a:prstGeom prst="rect">
            <a:avLst/>
          </a:prstGeom>
        </p:spPr>
        <p:txBody>
          <a:bodyPr wrap="square">
            <a:spAutoFit/>
          </a:bodyPr>
          <a:lstStyle/>
          <a:p>
            <a:pPr algn="ctr">
              <a:lnSpc>
                <a:spcPct val="150000"/>
              </a:lnSpc>
              <a:spcBef>
                <a:spcPts val="2950"/>
              </a:spcBef>
              <a:defRPr/>
            </a:pPr>
            <a:r>
              <a:rPr kumimoji="0" lang="zh-CN" altLang="en-US" sz="1000" b="0" i="0" u="none" strike="noStrike" kern="1200" cap="none" spc="0" normalizeH="0" baseline="0" noProof="0" dirty="0">
                <a:ln>
                  <a:noFill/>
                </a:ln>
                <a:solidFill>
                  <a:schemeClr val="accent2"/>
                </a:solidFill>
                <a:effectLst/>
                <a:uLnTx/>
                <a:uFillTx/>
                <a:latin typeface="汉仪粗简黑简" panose="00020600040101010101" charset="-122"/>
                <a:ea typeface="汉仪粗简黑简" panose="00020600040101010101" charset="-122"/>
                <a:cs typeface="+mn-ea"/>
                <a:sym typeface="+mn-lt"/>
              </a:rPr>
              <a:t>参数 mapping 可理解为文件在内存的身份证</a:t>
            </a:r>
          </a:p>
        </p:txBody>
      </p:sp>
      <p:cxnSp>
        <p:nvCxnSpPr>
          <p:cNvPr id="16" name="直接箭头连接符 15"/>
          <p:cNvCxnSpPr/>
          <p:nvPr/>
        </p:nvCxnSpPr>
        <p:spPr>
          <a:xfrm flipV="1">
            <a:off x="5937250" y="4019550"/>
            <a:ext cx="4051300" cy="96520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730250" y="1677670"/>
            <a:ext cx="6501765" cy="224155"/>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a:off x="4267200" y="6146800"/>
            <a:ext cx="5746750" cy="444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flipV="1">
            <a:off x="3549650" y="2692400"/>
            <a:ext cx="266700" cy="260350"/>
          </a:xfrm>
          <a:prstGeom prst="straightConnector1">
            <a:avLst/>
          </a:prstGeom>
          <a:ln w="1905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A14D2682-BA0C-4FFA-8560-87308C767C8D}"/>
              </a:ext>
            </a:extLst>
          </p:cNvPr>
          <p:cNvSpPr txBox="1"/>
          <p:nvPr/>
        </p:nvSpPr>
        <p:spPr>
          <a:xfrm>
            <a:off x="-4004" y="-12231"/>
            <a:ext cx="2343705" cy="369332"/>
          </a:xfrm>
          <a:prstGeom prst="rect">
            <a:avLst/>
          </a:prstGeom>
          <a:noFill/>
        </p:spPr>
        <p:txBody>
          <a:bodyPr wrap="square" rtlCol="0">
            <a:spAutoFit/>
          </a:bodyPr>
          <a:lstStyle/>
          <a:p>
            <a:r>
              <a:rPr lang="zh-CN" altLang="en-US" dirty="0"/>
              <a:t>赵可骞</a:t>
            </a: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文本框 56"/>
          <p:cNvSpPr txBox="1"/>
          <p:nvPr/>
        </p:nvSpPr>
        <p:spPr>
          <a:xfrm>
            <a:off x="156210" y="277495"/>
            <a:ext cx="789114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3.7 </a:t>
            </a: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VOID OsFileCacheRemove(struct page_mapping *mapping)</a:t>
            </a:r>
          </a:p>
        </p:txBody>
      </p:sp>
      <p:sp>
        <p:nvSpPr>
          <p:cNvPr id="79" name="文本框1"/>
          <p:cNvSpPr txBox="1"/>
          <p:nvPr/>
        </p:nvSpPr>
        <p:spPr>
          <a:xfrm>
            <a:off x="562677" y="742372"/>
            <a:ext cx="1710690" cy="3987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函数调用关系</a:t>
            </a:r>
          </a:p>
        </p:txBody>
      </p:sp>
      <p:pic>
        <p:nvPicPr>
          <p:cNvPr id="4" name="图片 3"/>
          <p:cNvPicPr>
            <a:picLocks noChangeAspect="1"/>
          </p:cNvPicPr>
          <p:nvPr>
            <p:custDataLst>
              <p:tags r:id="rId1"/>
            </p:custDataLst>
          </p:nvPr>
        </p:nvPicPr>
        <p:blipFill>
          <a:blip r:embed="rId17"/>
          <a:srcRect l="-547" t="12451" r="-365" b="19750"/>
          <a:stretch>
            <a:fillRect/>
          </a:stretch>
        </p:blipFill>
        <p:spPr>
          <a:xfrm>
            <a:off x="4478655" y="3499485"/>
            <a:ext cx="7199630" cy="2630805"/>
          </a:xfrm>
          <a:prstGeom prst="rect">
            <a:avLst/>
          </a:prstGeom>
        </p:spPr>
      </p:pic>
      <p:pic>
        <p:nvPicPr>
          <p:cNvPr id="2" name="图片 1"/>
          <p:cNvPicPr>
            <a:picLocks noChangeAspect="1"/>
          </p:cNvPicPr>
          <p:nvPr>
            <p:custDataLst>
              <p:tags r:id="rId2"/>
            </p:custDataLst>
          </p:nvPr>
        </p:nvPicPr>
        <p:blipFill>
          <a:blip r:embed="rId18"/>
          <a:stretch>
            <a:fillRect/>
          </a:stretch>
        </p:blipFill>
        <p:spPr>
          <a:xfrm>
            <a:off x="7919085" y="582295"/>
            <a:ext cx="3707765" cy="1490980"/>
          </a:xfrm>
          <a:prstGeom prst="rect">
            <a:avLst/>
          </a:prstGeom>
        </p:spPr>
      </p:pic>
      <p:pic>
        <p:nvPicPr>
          <p:cNvPr id="3" name="图片 2"/>
          <p:cNvPicPr>
            <a:picLocks noChangeAspect="1"/>
          </p:cNvPicPr>
          <p:nvPr>
            <p:custDataLst>
              <p:tags r:id="rId3"/>
            </p:custDataLst>
          </p:nvPr>
        </p:nvPicPr>
        <p:blipFill>
          <a:blip r:embed="rId19"/>
          <a:srcRect t="23388" r="2635"/>
          <a:stretch>
            <a:fillRect/>
          </a:stretch>
        </p:blipFill>
        <p:spPr>
          <a:xfrm>
            <a:off x="318770" y="3499485"/>
            <a:ext cx="3917950" cy="2263140"/>
          </a:xfrm>
          <a:prstGeom prst="rect">
            <a:avLst/>
          </a:prstGeom>
        </p:spPr>
      </p:pic>
      <p:sp>
        <p:nvSpPr>
          <p:cNvPr id="7" name="矩形 6"/>
          <p:cNvSpPr/>
          <p:nvPr>
            <p:custDataLst>
              <p:tags r:id="rId4"/>
            </p:custDataLst>
          </p:nvPr>
        </p:nvSpPr>
        <p:spPr>
          <a:xfrm>
            <a:off x="460375" y="1504950"/>
            <a:ext cx="2353310" cy="328930"/>
          </a:xfrm>
          <a:prstGeom prst="rect">
            <a:avLst/>
          </a:prstGeom>
          <a:ln>
            <a:solidFill>
              <a:schemeClr val="accent1">
                <a:lumMod val="75000"/>
              </a:schemeClr>
            </a:solidFill>
          </a:ln>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remove_mapping_nolock</a:t>
            </a:r>
          </a:p>
        </p:txBody>
      </p:sp>
      <p:sp>
        <p:nvSpPr>
          <p:cNvPr id="8" name="矩形 7"/>
          <p:cNvSpPr/>
          <p:nvPr>
            <p:custDataLst>
              <p:tags r:id="rId5"/>
            </p:custDataLst>
          </p:nvPr>
        </p:nvSpPr>
        <p:spPr>
          <a:xfrm>
            <a:off x="5140960" y="1026160"/>
            <a:ext cx="1805940" cy="328930"/>
          </a:xfrm>
          <a:prstGeom prst="rect">
            <a:avLst/>
          </a:prstGeom>
          <a:ln>
            <a:solidFill>
              <a:schemeClr val="accent1">
                <a:lumMod val="75000"/>
              </a:schemeClr>
            </a:solidFill>
          </a:ln>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clear_file_mapping</a:t>
            </a:r>
          </a:p>
        </p:txBody>
      </p:sp>
      <p:sp>
        <p:nvSpPr>
          <p:cNvPr id="9" name="矩形 8"/>
          <p:cNvSpPr/>
          <p:nvPr>
            <p:custDataLst>
              <p:tags r:id="rId6"/>
            </p:custDataLst>
          </p:nvPr>
        </p:nvSpPr>
        <p:spPr>
          <a:xfrm>
            <a:off x="3229610" y="1960245"/>
            <a:ext cx="2218055" cy="328930"/>
          </a:xfrm>
          <a:prstGeom prst="rect">
            <a:avLst/>
          </a:prstGeom>
          <a:ln>
            <a:solidFill>
              <a:schemeClr val="accent1">
                <a:lumMod val="75000"/>
              </a:schemeClr>
            </a:solidFill>
          </a:ln>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OsFileCacheRemove</a:t>
            </a:r>
          </a:p>
        </p:txBody>
      </p:sp>
      <p:cxnSp>
        <p:nvCxnSpPr>
          <p:cNvPr id="12" name="直接箭头连接符 11"/>
          <p:cNvCxnSpPr>
            <a:stCxn id="7" idx="3"/>
            <a:endCxn id="9" idx="1"/>
          </p:cNvCxnSpPr>
          <p:nvPr/>
        </p:nvCxnSpPr>
        <p:spPr>
          <a:xfrm>
            <a:off x="2813685" y="1669415"/>
            <a:ext cx="415925" cy="4552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3"/>
            <a:endCxn id="8" idx="1"/>
          </p:cNvCxnSpPr>
          <p:nvPr/>
        </p:nvCxnSpPr>
        <p:spPr>
          <a:xfrm flipV="1">
            <a:off x="2813685" y="1190625"/>
            <a:ext cx="2327275" cy="4787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7"/>
            </p:custDataLst>
          </p:nvPr>
        </p:nvSpPr>
        <p:spPr>
          <a:xfrm>
            <a:off x="8794750" y="2124710"/>
            <a:ext cx="1613535" cy="328930"/>
          </a:xfrm>
          <a:prstGeom prst="rect">
            <a:avLst/>
          </a:prstGeom>
          <a:ln>
            <a:solidFill>
              <a:schemeClr val="accent1">
                <a:lumMod val="75000"/>
              </a:schemeClr>
            </a:solidFill>
          </a:ln>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OsLruCacheDel</a:t>
            </a:r>
          </a:p>
        </p:txBody>
      </p:sp>
      <p:sp>
        <p:nvSpPr>
          <p:cNvPr id="18" name="矩形 17"/>
          <p:cNvSpPr/>
          <p:nvPr>
            <p:custDataLst>
              <p:tags r:id="rId8"/>
            </p:custDataLst>
          </p:nvPr>
        </p:nvSpPr>
        <p:spPr>
          <a:xfrm>
            <a:off x="9084310" y="2658110"/>
            <a:ext cx="1776730" cy="328930"/>
          </a:xfrm>
          <a:prstGeom prst="rect">
            <a:avLst/>
          </a:prstGeom>
          <a:ln>
            <a:solidFill>
              <a:schemeClr val="accent1">
                <a:lumMod val="75000"/>
              </a:schemeClr>
            </a:solidFill>
          </a:ln>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OsPageCacheDel</a:t>
            </a:r>
          </a:p>
        </p:txBody>
      </p:sp>
      <p:cxnSp>
        <p:nvCxnSpPr>
          <p:cNvPr id="23" name="直接箭头连接符 22"/>
          <p:cNvCxnSpPr>
            <a:stCxn id="29" idx="3"/>
            <a:endCxn id="17" idx="1"/>
          </p:cNvCxnSpPr>
          <p:nvPr/>
        </p:nvCxnSpPr>
        <p:spPr>
          <a:xfrm flipV="1">
            <a:off x="8390890" y="2289175"/>
            <a:ext cx="403860" cy="137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9" idx="3"/>
            <a:endCxn id="29" idx="1"/>
          </p:cNvCxnSpPr>
          <p:nvPr/>
        </p:nvCxnSpPr>
        <p:spPr>
          <a:xfrm>
            <a:off x="5447665" y="2124710"/>
            <a:ext cx="518160" cy="3022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custDataLst>
              <p:tags r:id="rId9"/>
            </p:custDataLst>
          </p:nvPr>
        </p:nvSpPr>
        <p:spPr>
          <a:xfrm>
            <a:off x="4827905" y="5777230"/>
            <a:ext cx="3627755" cy="217805"/>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custDataLst>
              <p:tags r:id="rId10"/>
            </p:custDataLst>
          </p:nvPr>
        </p:nvSpPr>
        <p:spPr>
          <a:xfrm>
            <a:off x="459740" y="4578985"/>
            <a:ext cx="3296920" cy="404495"/>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custDataLst>
              <p:tags r:id="rId11"/>
            </p:custDataLst>
          </p:nvPr>
        </p:nvSpPr>
        <p:spPr>
          <a:xfrm>
            <a:off x="8248650" y="1451610"/>
            <a:ext cx="1991360" cy="217805"/>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custDataLst>
              <p:tags r:id="rId12"/>
            </p:custDataLst>
          </p:nvPr>
        </p:nvPicPr>
        <p:blipFill>
          <a:blip r:embed="rId20"/>
          <a:stretch>
            <a:fillRect/>
          </a:stretch>
        </p:blipFill>
        <p:spPr>
          <a:xfrm>
            <a:off x="8333105" y="3265805"/>
            <a:ext cx="3448050" cy="1109980"/>
          </a:xfrm>
          <a:prstGeom prst="rect">
            <a:avLst/>
          </a:prstGeom>
        </p:spPr>
      </p:pic>
      <p:sp>
        <p:nvSpPr>
          <p:cNvPr id="29" name="矩形 28"/>
          <p:cNvSpPr/>
          <p:nvPr>
            <p:custDataLst>
              <p:tags r:id="rId13"/>
            </p:custDataLst>
          </p:nvPr>
        </p:nvSpPr>
        <p:spPr>
          <a:xfrm>
            <a:off x="5965825" y="2262505"/>
            <a:ext cx="2425065" cy="328930"/>
          </a:xfrm>
          <a:prstGeom prst="rect">
            <a:avLst/>
          </a:prstGeom>
          <a:ln>
            <a:solidFill>
              <a:schemeClr val="accent1">
                <a:lumMod val="75000"/>
              </a:schemeClr>
            </a:solidFill>
          </a:ln>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OsDeletePageCacheLru</a:t>
            </a:r>
          </a:p>
        </p:txBody>
      </p:sp>
      <p:cxnSp>
        <p:nvCxnSpPr>
          <p:cNvPr id="31" name="直接箭头连接符 30"/>
          <p:cNvCxnSpPr>
            <a:stCxn id="29" idx="3"/>
            <a:endCxn id="18" idx="1"/>
          </p:cNvCxnSpPr>
          <p:nvPr/>
        </p:nvCxnSpPr>
        <p:spPr>
          <a:xfrm>
            <a:off x="8390890" y="2426970"/>
            <a:ext cx="693420" cy="3956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矩形 31"/>
          <p:cNvSpPr/>
          <p:nvPr>
            <p:custDataLst>
              <p:tags r:id="rId14"/>
            </p:custDataLst>
          </p:nvPr>
        </p:nvSpPr>
        <p:spPr>
          <a:xfrm>
            <a:off x="8507730" y="3783330"/>
            <a:ext cx="3169920" cy="440690"/>
          </a:xfrm>
          <a:prstGeom prst="rect">
            <a:avLst/>
          </a:prstGeom>
          <a:noFill/>
          <a:ln w="222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custDataLst>
              <p:tags r:id="rId15"/>
            </p:custDataLst>
          </p:nvPr>
        </p:nvSpPr>
        <p:spPr>
          <a:xfrm>
            <a:off x="388620" y="2262505"/>
            <a:ext cx="6092825" cy="1331595"/>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删除文件映射，断开文件和内存的关系：</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1</a:t>
            </a:r>
            <a:r>
              <a:rPr kumimoji="0" lang="zh-CN" alt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a:t>
            </a: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file</a:t>
            </a:r>
            <a:r>
              <a:rPr kumimoji="0" lang="zh-CN" alt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结构体中的文件映射置为</a:t>
            </a: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NULL</a:t>
            </a: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1400" noProof="0" dirty="0">
                <a:ln>
                  <a:noFill/>
                </a:ln>
                <a:solidFill>
                  <a:srgbClr val="24487D"/>
                </a:solidFill>
                <a:effectLst/>
                <a:uLnTx/>
                <a:uFillTx/>
                <a:latin typeface="汉仪粗简黑简" panose="00020600040101010101" charset="-122"/>
                <a:ea typeface="汉仪粗简黑简" panose="00020600040101010101" charset="-122"/>
                <a:sym typeface="+mn-ea"/>
              </a:rPr>
              <a:t>2</a:t>
            </a:r>
            <a:r>
              <a:rPr lang="zh-CN" altLang="en-US" sz="1400" noProof="0" dirty="0">
                <a:ln>
                  <a:noFill/>
                </a:ln>
                <a:solidFill>
                  <a:srgbClr val="24487D"/>
                </a:solidFill>
                <a:effectLst/>
                <a:uLnTx/>
                <a:uFillTx/>
                <a:latin typeface="汉仪粗简黑简" panose="00020600040101010101" charset="-122"/>
                <a:ea typeface="汉仪粗简黑简" panose="00020600040101010101" charset="-122"/>
                <a:sym typeface="+mn-ea"/>
              </a:rPr>
              <a:t>、将页面从</a:t>
            </a:r>
            <a:r>
              <a:rPr lang="en-US" altLang="zh-CN" sz="1400" noProof="0" dirty="0">
                <a:ln>
                  <a:noFill/>
                </a:ln>
                <a:solidFill>
                  <a:srgbClr val="24487D"/>
                </a:solidFill>
                <a:effectLst/>
                <a:uLnTx/>
                <a:uFillTx/>
                <a:latin typeface="汉仪粗简黑简" panose="00020600040101010101" charset="-122"/>
                <a:ea typeface="汉仪粗简黑简" panose="00020600040101010101" charset="-122"/>
                <a:sym typeface="+mn-ea"/>
              </a:rPr>
              <a:t>lru</a:t>
            </a:r>
            <a:r>
              <a:rPr lang="zh-CN" altLang="en-US" sz="1400" noProof="0" dirty="0">
                <a:ln>
                  <a:noFill/>
                </a:ln>
                <a:solidFill>
                  <a:srgbClr val="24487D"/>
                </a:solidFill>
                <a:effectLst/>
                <a:uLnTx/>
                <a:uFillTx/>
                <a:latin typeface="汉仪粗简黑简" panose="00020600040101010101" charset="-122"/>
                <a:ea typeface="汉仪粗简黑简" panose="00020600040101010101" charset="-122"/>
                <a:sym typeface="+mn-ea"/>
              </a:rPr>
              <a:t>列表和页高速缓存中删除</a:t>
            </a:r>
            <a:endPar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lang="en-US" altLang="zh-CN" sz="1400" noProof="0" dirty="0">
                <a:ln>
                  <a:noFill/>
                </a:ln>
                <a:solidFill>
                  <a:srgbClr val="24487D"/>
                </a:solidFill>
                <a:effectLst/>
                <a:uLnTx/>
                <a:uFillTx/>
                <a:latin typeface="汉仪粗简黑简" panose="00020600040101010101" charset="-122"/>
                <a:ea typeface="汉仪粗简黑简" panose="00020600040101010101" charset="-122"/>
                <a:sym typeface="+mn-ea"/>
              </a:rPr>
              <a:t>3</a:t>
            </a:r>
            <a:r>
              <a:rPr lang="zh-CN" altLang="en-US" sz="1400" noProof="0" dirty="0">
                <a:ln>
                  <a:noFill/>
                </a:ln>
                <a:solidFill>
                  <a:srgbClr val="24487D"/>
                </a:solidFill>
                <a:effectLst/>
                <a:uLnTx/>
                <a:uFillTx/>
                <a:latin typeface="汉仪粗简黑简" panose="00020600040101010101" charset="-122"/>
                <a:ea typeface="汉仪粗简黑简" panose="00020600040101010101" charset="-122"/>
                <a:sym typeface="+mn-ea"/>
              </a:rPr>
              <a:t>、将</a:t>
            </a:r>
            <a:r>
              <a:rPr lang="en-US" altLang="zh-CN" sz="1400" noProof="0" dirty="0">
                <a:ln>
                  <a:noFill/>
                </a:ln>
                <a:solidFill>
                  <a:srgbClr val="24487D"/>
                </a:solidFill>
                <a:effectLst/>
                <a:uLnTx/>
                <a:uFillTx/>
                <a:latin typeface="汉仪粗简黑简" panose="00020600040101010101" charset="-122"/>
                <a:ea typeface="汉仪粗简黑简" panose="00020600040101010101" charset="-122"/>
                <a:sym typeface="+mn-ea"/>
              </a:rPr>
              <a:t>fmap</a:t>
            </a:r>
            <a:r>
              <a:rPr lang="zh-CN" altLang="en-US" sz="1400" noProof="0" dirty="0">
                <a:ln>
                  <a:noFill/>
                </a:ln>
                <a:solidFill>
                  <a:srgbClr val="24487D"/>
                </a:solidFill>
                <a:effectLst/>
                <a:uLnTx/>
                <a:uFillTx/>
                <a:latin typeface="汉仪粗简黑简" panose="00020600040101010101" charset="-122"/>
                <a:ea typeface="汉仪粗简黑简" panose="00020600040101010101" charset="-122"/>
                <a:sym typeface="+mn-ea"/>
              </a:rPr>
              <a:t>从全局g_file_mapping链表中删除</a:t>
            </a: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         </a:t>
            </a: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30" name="文本框 29">
            <a:extLst>
              <a:ext uri="{FF2B5EF4-FFF2-40B4-BE49-F238E27FC236}">
                <a16:creationId xmlns:a16="http://schemas.microsoft.com/office/drawing/2014/main" id="{A3FC33F6-4E4A-4F10-AA34-A5B845301C78}"/>
              </a:ext>
            </a:extLst>
          </p:cNvPr>
          <p:cNvSpPr txBox="1"/>
          <p:nvPr/>
        </p:nvSpPr>
        <p:spPr>
          <a:xfrm>
            <a:off x="-4004" y="-12231"/>
            <a:ext cx="2343705" cy="369332"/>
          </a:xfrm>
          <a:prstGeom prst="rect">
            <a:avLst/>
          </a:prstGeom>
          <a:noFill/>
        </p:spPr>
        <p:txBody>
          <a:bodyPr wrap="square" rtlCol="0">
            <a:spAutoFit/>
          </a:bodyPr>
          <a:lstStyle/>
          <a:p>
            <a:r>
              <a:rPr lang="zh-CN" altLang="en-US" dirty="0"/>
              <a:t>赵可骞</a:t>
            </a:r>
          </a:p>
        </p:txBody>
      </p:sp>
      <p:sp>
        <p:nvSpPr>
          <p:cNvPr id="5" name="矩形 4">
            <a:extLst>
              <a:ext uri="{FF2B5EF4-FFF2-40B4-BE49-F238E27FC236}">
                <a16:creationId xmlns:a16="http://schemas.microsoft.com/office/drawing/2014/main" id="{68F7DD17-DF55-4B76-A451-3E1385C6052C}"/>
              </a:ext>
            </a:extLst>
          </p:cNvPr>
          <p:cNvSpPr/>
          <p:nvPr/>
        </p:nvSpPr>
        <p:spPr>
          <a:xfrm>
            <a:off x="8248650" y="3265805"/>
            <a:ext cx="3671570" cy="10852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2"/>
          <p:cNvSpPr/>
          <p:nvPr/>
        </p:nvSpPr>
        <p:spPr>
          <a:xfrm>
            <a:off x="419735" y="229235"/>
            <a:ext cx="10817225" cy="515269"/>
          </a:xfrm>
          <a:prstGeom prst="rect">
            <a:avLst/>
          </a:prstGeom>
        </p:spPr>
        <p:txBody>
          <a:bodyPr wrap="square">
            <a:spAutoFit/>
          </a:bodyPr>
          <a:lstStyle/>
          <a:p>
            <a:pPr marL="0" marR="0" lvl="0" indent="0" algn="l" defTabSz="914400" rtl="0" eaLnBrk="1" fontAlgn="auto" latinLnBrk="0" hangingPunct="1">
              <a:lnSpc>
                <a:spcPct val="150000"/>
              </a:lnSpc>
              <a:spcBef>
                <a:spcPts val="2950"/>
              </a:spcBef>
              <a:spcAft>
                <a:spcPts val="0"/>
              </a:spcAft>
              <a:buClrTx/>
              <a:buSzTx/>
              <a:buFontTx/>
              <a:buNone/>
              <a:defRPr/>
            </a:pPr>
            <a:r>
              <a:rPr kumimoji="0" lang="en-US" altLang="zh-CN"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3.8 </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从页高速缓存和</a:t>
            </a:r>
            <a:r>
              <a:rPr kumimoji="0" lang="en-US" altLang="zh-CN"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LRU</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上删除页OsPageCacheDel、OsDeletePageCacheLru</a:t>
            </a:r>
          </a:p>
        </p:txBody>
      </p:sp>
      <p:pic>
        <p:nvPicPr>
          <p:cNvPr id="7" name="图片 6"/>
          <p:cNvPicPr>
            <a:picLocks noChangeAspect="1"/>
          </p:cNvPicPr>
          <p:nvPr/>
        </p:nvPicPr>
        <p:blipFill>
          <a:blip r:embed="rId3"/>
          <a:stretch>
            <a:fillRect/>
          </a:stretch>
        </p:blipFill>
        <p:spPr>
          <a:xfrm>
            <a:off x="3919855" y="956310"/>
            <a:ext cx="5108575" cy="2642235"/>
          </a:xfrm>
          <a:prstGeom prst="rect">
            <a:avLst/>
          </a:prstGeom>
        </p:spPr>
      </p:pic>
      <p:pic>
        <p:nvPicPr>
          <p:cNvPr id="2" name="图片 1"/>
          <p:cNvPicPr>
            <a:picLocks noChangeAspect="1"/>
          </p:cNvPicPr>
          <p:nvPr/>
        </p:nvPicPr>
        <p:blipFill>
          <a:blip r:embed="rId4"/>
          <a:stretch>
            <a:fillRect/>
          </a:stretch>
        </p:blipFill>
        <p:spPr>
          <a:xfrm>
            <a:off x="7909560" y="782320"/>
            <a:ext cx="3726180" cy="563880"/>
          </a:xfrm>
          <a:prstGeom prst="rect">
            <a:avLst/>
          </a:prstGeom>
        </p:spPr>
      </p:pic>
      <p:pic>
        <p:nvPicPr>
          <p:cNvPr id="6" name="图片 5"/>
          <p:cNvPicPr>
            <a:picLocks noChangeAspect="1"/>
          </p:cNvPicPr>
          <p:nvPr/>
        </p:nvPicPr>
        <p:blipFill>
          <a:blip r:embed="rId5"/>
          <a:stretch>
            <a:fillRect/>
          </a:stretch>
        </p:blipFill>
        <p:spPr>
          <a:xfrm>
            <a:off x="7454900" y="3427095"/>
            <a:ext cx="4635500" cy="744220"/>
          </a:xfrm>
          <a:prstGeom prst="rect">
            <a:avLst/>
          </a:prstGeom>
        </p:spPr>
      </p:pic>
      <p:pic>
        <p:nvPicPr>
          <p:cNvPr id="3" name="图片 2"/>
          <p:cNvPicPr>
            <a:picLocks noChangeAspect="1"/>
          </p:cNvPicPr>
          <p:nvPr/>
        </p:nvPicPr>
        <p:blipFill>
          <a:blip r:embed="rId6"/>
          <a:stretch>
            <a:fillRect/>
          </a:stretch>
        </p:blipFill>
        <p:spPr>
          <a:xfrm>
            <a:off x="5570220" y="4173855"/>
            <a:ext cx="4709160" cy="2656205"/>
          </a:xfrm>
          <a:prstGeom prst="rect">
            <a:avLst/>
          </a:prstGeom>
        </p:spPr>
      </p:pic>
      <p:pic>
        <p:nvPicPr>
          <p:cNvPr id="9" name="图片 8" descr="无标题流程图(1).drawio"/>
          <p:cNvPicPr>
            <a:picLocks noChangeAspect="1"/>
          </p:cNvPicPr>
          <p:nvPr/>
        </p:nvPicPr>
        <p:blipFill>
          <a:blip r:embed="rId7"/>
          <a:stretch>
            <a:fillRect/>
          </a:stretch>
        </p:blipFill>
        <p:spPr>
          <a:xfrm>
            <a:off x="1463040" y="777240"/>
            <a:ext cx="3328035" cy="6043930"/>
          </a:xfrm>
          <a:prstGeom prst="rect">
            <a:avLst/>
          </a:prstGeom>
        </p:spPr>
      </p:pic>
      <p:sp>
        <p:nvSpPr>
          <p:cNvPr id="8" name="文本框 7"/>
          <p:cNvSpPr txBox="1"/>
          <p:nvPr/>
        </p:nvSpPr>
        <p:spPr>
          <a:xfrm>
            <a:off x="-4004" y="-12231"/>
            <a:ext cx="2343705" cy="369332"/>
          </a:xfrm>
          <a:prstGeom prst="rect">
            <a:avLst/>
          </a:prstGeom>
          <a:noFill/>
        </p:spPr>
        <p:txBody>
          <a:bodyPr wrap="square" rtlCol="0">
            <a:spAutoFit/>
          </a:bodyPr>
          <a:lstStyle/>
          <a:p>
            <a:r>
              <a:rPr lang="zh-CN" altLang="en-US" dirty="0"/>
              <a:t>蔡思盈</a:t>
            </a:r>
          </a:p>
        </p:txBody>
      </p:sp>
    </p:spTree>
    <p:extLst>
      <p:ext uri="{BB962C8B-B14F-4D97-AF65-F5344CB8AC3E}">
        <p14:creationId xmlns:p14="http://schemas.microsoft.com/office/powerpoint/2010/main" val="1951649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6233160" y="1556385"/>
            <a:ext cx="5867400" cy="4028374"/>
          </a:xfrm>
          <a:prstGeom prst="rect">
            <a:avLst/>
          </a:prstGeom>
        </p:spPr>
      </p:pic>
      <p:sp>
        <p:nvSpPr>
          <p:cNvPr id="7" name="文本框 6"/>
          <p:cNvSpPr txBox="1"/>
          <p:nvPr/>
        </p:nvSpPr>
        <p:spPr>
          <a:xfrm>
            <a:off x="4438650" y="0"/>
            <a:ext cx="5897245" cy="5334000"/>
          </a:xfrm>
          <a:prstGeom prst="rect">
            <a:avLst/>
          </a:prstGeom>
          <a:noFill/>
          <a:ln w="9525">
            <a:noFill/>
          </a:ln>
        </p:spPr>
        <p:txBody>
          <a:bodyPr>
            <a:noAutofit/>
          </a:bodyPr>
          <a:lstStyle/>
          <a:p>
            <a:pPr indent="0">
              <a:lnSpc>
                <a:spcPct val="160000"/>
              </a:lnSpc>
            </a:pPr>
            <a:r>
              <a:rPr lang="zh-CN">
                <a:solidFill>
                  <a:srgbClr val="000000"/>
                </a:solidFill>
                <a:latin typeface="+mn-ea"/>
                <a:cs typeface="+mn-ea"/>
                <a:sym typeface="+mn-ea"/>
              </a:rPr>
              <a:t>参数：线性区</a:t>
            </a:r>
            <a:r>
              <a:rPr lang="en-US" altLang="zh-CN">
                <a:solidFill>
                  <a:srgbClr val="000000"/>
                </a:solidFill>
                <a:latin typeface="+mn-ea"/>
                <a:cs typeface="+mn-ea"/>
                <a:sym typeface="+mn-ea"/>
              </a:rPr>
              <a:t>region</a:t>
            </a:r>
            <a:r>
              <a:rPr lang="zh-CN" altLang="en-US">
                <a:solidFill>
                  <a:srgbClr val="000000"/>
                </a:solidFill>
                <a:latin typeface="+mn-ea"/>
                <a:cs typeface="+mn-ea"/>
                <a:sym typeface="+mn-ea"/>
              </a:rPr>
              <a:t>、</a:t>
            </a:r>
            <a:r>
              <a:rPr lang="en-US" altLang="zh-CN">
                <a:solidFill>
                  <a:srgbClr val="000000"/>
                </a:solidFill>
                <a:latin typeface="+mn-ea"/>
                <a:cs typeface="+mn-ea"/>
                <a:sym typeface="+mn-ea"/>
              </a:rPr>
              <a:t>mmu</a:t>
            </a:r>
            <a:r>
              <a:rPr lang="zh-CN" altLang="en-US">
                <a:solidFill>
                  <a:srgbClr val="000000"/>
                </a:solidFill>
                <a:latin typeface="+mn-ea"/>
                <a:cs typeface="+mn-ea"/>
                <a:sym typeface="+mn-ea"/>
              </a:rPr>
              <a:t>、虚拟偏移地址</a:t>
            </a:r>
            <a:endParaRPr lang="zh-CN">
              <a:solidFill>
                <a:srgbClr val="000000"/>
              </a:solidFill>
              <a:latin typeface="+mn-ea"/>
              <a:cs typeface="+mn-ea"/>
            </a:endParaRPr>
          </a:p>
          <a:p>
            <a:pPr indent="0">
              <a:lnSpc>
                <a:spcPct val="160000"/>
              </a:lnSpc>
            </a:pPr>
            <a:endParaRPr lang="zh-CN">
              <a:solidFill>
                <a:srgbClr val="000000"/>
              </a:solidFill>
              <a:latin typeface="+mn-ea"/>
              <a:cs typeface="+mn-ea"/>
            </a:endParaRPr>
          </a:p>
        </p:txBody>
      </p:sp>
      <p:pic>
        <p:nvPicPr>
          <p:cNvPr id="9" name="图片 8"/>
          <p:cNvPicPr>
            <a:picLocks noChangeAspect="1"/>
          </p:cNvPicPr>
          <p:nvPr/>
        </p:nvPicPr>
        <p:blipFill>
          <a:blip r:embed="rId3"/>
          <a:stretch>
            <a:fillRect/>
          </a:stretch>
        </p:blipFill>
        <p:spPr>
          <a:xfrm>
            <a:off x="0" y="1068705"/>
            <a:ext cx="6233160" cy="5196840"/>
          </a:xfrm>
          <a:prstGeom prst="rect">
            <a:avLst/>
          </a:prstGeom>
        </p:spPr>
      </p:pic>
      <p:sp>
        <p:nvSpPr>
          <p:cNvPr id="6" name="文本框 5"/>
          <p:cNvSpPr txBox="1"/>
          <p:nvPr/>
        </p:nvSpPr>
        <p:spPr>
          <a:xfrm>
            <a:off x="-4004" y="-12231"/>
            <a:ext cx="2343705" cy="369332"/>
          </a:xfrm>
          <a:prstGeom prst="rect">
            <a:avLst/>
          </a:prstGeom>
          <a:noFill/>
        </p:spPr>
        <p:txBody>
          <a:bodyPr wrap="square" rtlCol="0">
            <a:spAutoFit/>
          </a:bodyPr>
          <a:lstStyle/>
          <a:p>
            <a:r>
              <a:rPr lang="zh-CN" altLang="en-US" dirty="0"/>
              <a:t>蔡思盈</a:t>
            </a:r>
          </a:p>
        </p:txBody>
      </p:sp>
      <p:sp>
        <p:nvSpPr>
          <p:cNvPr id="2" name="文本框2"/>
          <p:cNvSpPr/>
          <p:nvPr/>
        </p:nvSpPr>
        <p:spPr>
          <a:xfrm>
            <a:off x="885190" y="515620"/>
            <a:ext cx="9450705" cy="515269"/>
          </a:xfrm>
          <a:prstGeom prst="rect">
            <a:avLst/>
          </a:prstGeom>
        </p:spPr>
        <p:txBody>
          <a:bodyPr wrap="square">
            <a:spAutoFit/>
          </a:bodyPr>
          <a:lstStyle/>
          <a:p>
            <a:pPr lvl="0">
              <a:lnSpc>
                <a:spcPct val="150000"/>
              </a:lnSpc>
              <a:spcBef>
                <a:spcPts val="2950"/>
              </a:spcBef>
              <a:defRPr/>
            </a:pPr>
            <a:r>
              <a:rPr lang="en-US" altLang="zh-CN" sz="2000" dirty="0">
                <a:solidFill>
                  <a:srgbClr val="24487D"/>
                </a:solidFill>
                <a:latin typeface="汉仪粗简黑简" panose="00020600040101010101" charset="-122"/>
                <a:ea typeface="汉仪粗简黑简" panose="00020600040101010101" charset="-122"/>
                <a:cs typeface="+mn-ea"/>
                <a:sym typeface="+mn-lt"/>
              </a:rPr>
              <a:t>3.9 </a:t>
            </a:r>
            <a:r>
              <a:rPr lang="zh-CN" altLang="en-US" sz="2000" dirty="0">
                <a:solidFill>
                  <a:srgbClr val="24487D"/>
                </a:solidFill>
                <a:latin typeface="汉仪粗简黑简" panose="00020600040101010101" charset="-122"/>
                <a:ea typeface="汉仪粗简黑简" panose="00020600040101010101" charset="-122"/>
                <a:cs typeface="+mn-ea"/>
                <a:sym typeface="+mn-lt"/>
              </a:rPr>
              <a:t>删除文件OsVmmFileRemove</a:t>
            </a:r>
          </a:p>
        </p:txBody>
      </p:sp>
      <p:sp>
        <p:nvSpPr>
          <p:cNvPr id="3" name="矩形 2">
            <a:extLst>
              <a:ext uri="{FF2B5EF4-FFF2-40B4-BE49-F238E27FC236}">
                <a16:creationId xmlns:a16="http://schemas.microsoft.com/office/drawing/2014/main" id="{E93CA53F-74E1-4008-8B0F-B3F35D587F5C}"/>
              </a:ext>
            </a:extLst>
          </p:cNvPr>
          <p:cNvSpPr/>
          <p:nvPr/>
        </p:nvSpPr>
        <p:spPr>
          <a:xfrm>
            <a:off x="6542843" y="4412202"/>
            <a:ext cx="2024108" cy="1864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文本框2"/>
          <p:cNvSpPr/>
          <p:nvPr/>
        </p:nvSpPr>
        <p:spPr>
          <a:xfrm>
            <a:off x="993775" y="459740"/>
            <a:ext cx="9450705" cy="515269"/>
          </a:xfrm>
          <a:prstGeom prst="rect">
            <a:avLst/>
          </a:prstGeom>
        </p:spPr>
        <p:txBody>
          <a:bodyPr wrap="square">
            <a:spAutoFit/>
          </a:bodyPr>
          <a:lstStyle/>
          <a:p>
            <a:pPr lvl="0">
              <a:lnSpc>
                <a:spcPct val="150000"/>
              </a:lnSpc>
              <a:spcBef>
                <a:spcPts val="2950"/>
              </a:spcBef>
              <a:defRPr/>
            </a:pPr>
            <a:r>
              <a:rPr lang="en-US" altLang="zh-CN" sz="2000" dirty="0">
                <a:solidFill>
                  <a:srgbClr val="24487D"/>
                </a:solidFill>
                <a:latin typeface="汉仪粗简黑简" panose="00020600040101010101" charset="-122"/>
                <a:ea typeface="汉仪粗简黑简" panose="00020600040101010101" charset="-122"/>
                <a:cs typeface="+mn-ea"/>
                <a:sym typeface="+mn-lt"/>
              </a:rPr>
              <a:t>3.10 </a:t>
            </a:r>
            <a:r>
              <a:rPr kumimoji="0" lang="zh-CN" altLang="en-US" sz="20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解除</a:t>
            </a:r>
            <a:r>
              <a:rPr lang="zh-CN" altLang="en-US" sz="2000" dirty="0">
                <a:solidFill>
                  <a:srgbClr val="24487D"/>
                </a:solidFill>
                <a:latin typeface="汉仪粗简黑简" panose="00020600040101010101" charset="-122"/>
                <a:ea typeface="汉仪粗简黑简" panose="00020600040101010101" charset="-122"/>
                <a:cs typeface="+mn-ea"/>
                <a:sym typeface="+mn-lt"/>
              </a:rPr>
              <a:t>映射OsPageCacheUnmap</a:t>
            </a:r>
          </a:p>
        </p:txBody>
      </p:sp>
      <p:pic>
        <p:nvPicPr>
          <p:cNvPr id="2" name="图片 1"/>
          <p:cNvPicPr>
            <a:picLocks noChangeAspect="1"/>
          </p:cNvPicPr>
          <p:nvPr/>
        </p:nvPicPr>
        <p:blipFill>
          <a:blip r:embed="rId2"/>
          <a:stretch>
            <a:fillRect/>
          </a:stretch>
        </p:blipFill>
        <p:spPr>
          <a:xfrm>
            <a:off x="4598670" y="1388745"/>
            <a:ext cx="7155815" cy="2324100"/>
          </a:xfrm>
          <a:prstGeom prst="rect">
            <a:avLst/>
          </a:prstGeom>
        </p:spPr>
      </p:pic>
      <p:sp>
        <p:nvSpPr>
          <p:cNvPr id="22" name="文本框 21"/>
          <p:cNvSpPr txBox="1"/>
          <p:nvPr/>
        </p:nvSpPr>
        <p:spPr>
          <a:xfrm>
            <a:off x="5428615" y="135890"/>
            <a:ext cx="4566920" cy="552450"/>
          </a:xfrm>
          <a:prstGeom prst="rect">
            <a:avLst/>
          </a:prstGeom>
          <a:noFill/>
          <a:ln w="9525">
            <a:noFill/>
          </a:ln>
        </p:spPr>
        <p:txBody>
          <a:bodyPr>
            <a:noAutofit/>
          </a:bodyPr>
          <a:lstStyle/>
          <a:p>
            <a:pPr indent="0">
              <a:lnSpc>
                <a:spcPct val="160000"/>
              </a:lnSpc>
            </a:pPr>
            <a:r>
              <a:rPr lang="zh-CN" dirty="0">
                <a:solidFill>
                  <a:srgbClr val="000000"/>
                </a:solidFill>
                <a:latin typeface="+mn-ea"/>
                <a:cs typeface="+mn-ea"/>
                <a:sym typeface="+mn-ea"/>
              </a:rPr>
              <a:t>参数：</a:t>
            </a:r>
            <a:r>
              <a:rPr lang="zh-CN" dirty="0">
                <a:solidFill>
                  <a:srgbClr val="000000"/>
                </a:solidFill>
                <a:latin typeface="+mn-ea"/>
                <a:cs typeface="+mn-ea"/>
              </a:rPr>
              <a:t>文件页page、</a:t>
            </a:r>
            <a:r>
              <a:rPr lang="en-US" altLang="zh-CN" dirty="0" err="1">
                <a:solidFill>
                  <a:srgbClr val="000000"/>
                </a:solidFill>
                <a:latin typeface="+mn-ea"/>
                <a:cs typeface="+mn-ea"/>
              </a:rPr>
              <a:t>mmu</a:t>
            </a:r>
            <a:r>
              <a:rPr lang="zh-CN" dirty="0">
                <a:solidFill>
                  <a:srgbClr val="000000"/>
                </a:solidFill>
                <a:latin typeface="+mn-ea"/>
                <a:cs typeface="+mn-ea"/>
              </a:rPr>
              <a:t>、虚拟地址</a:t>
            </a:r>
          </a:p>
          <a:p>
            <a:pPr indent="0">
              <a:lnSpc>
                <a:spcPct val="160000"/>
              </a:lnSpc>
            </a:pPr>
            <a:endParaRPr lang="zh-CN" dirty="0">
              <a:solidFill>
                <a:srgbClr val="000000"/>
              </a:solidFill>
              <a:latin typeface="+mn-ea"/>
              <a:cs typeface="+mn-ea"/>
            </a:endParaRPr>
          </a:p>
        </p:txBody>
      </p:sp>
      <p:pic>
        <p:nvPicPr>
          <p:cNvPr id="3" name="图片 2"/>
          <p:cNvPicPr>
            <a:picLocks noChangeAspect="1"/>
          </p:cNvPicPr>
          <p:nvPr/>
        </p:nvPicPr>
        <p:blipFill>
          <a:blip r:embed="rId3"/>
          <a:stretch>
            <a:fillRect/>
          </a:stretch>
        </p:blipFill>
        <p:spPr>
          <a:xfrm>
            <a:off x="1181735" y="981075"/>
            <a:ext cx="2816860" cy="5876925"/>
          </a:xfrm>
          <a:prstGeom prst="rect">
            <a:avLst/>
          </a:prstGeom>
        </p:spPr>
      </p:pic>
      <p:pic>
        <p:nvPicPr>
          <p:cNvPr id="4" name="图片 3"/>
          <p:cNvPicPr>
            <a:picLocks noChangeAspect="1"/>
          </p:cNvPicPr>
          <p:nvPr/>
        </p:nvPicPr>
        <p:blipFill>
          <a:blip r:embed="rId4"/>
          <a:stretch>
            <a:fillRect/>
          </a:stretch>
        </p:blipFill>
        <p:spPr>
          <a:xfrm>
            <a:off x="4991100" y="4015740"/>
            <a:ext cx="4282440" cy="1996440"/>
          </a:xfrm>
          <a:prstGeom prst="rect">
            <a:avLst/>
          </a:prstGeom>
        </p:spPr>
      </p:pic>
      <p:sp>
        <p:nvSpPr>
          <p:cNvPr id="7" name="文本框 6"/>
          <p:cNvSpPr txBox="1"/>
          <p:nvPr/>
        </p:nvSpPr>
        <p:spPr>
          <a:xfrm>
            <a:off x="-4004" y="-12231"/>
            <a:ext cx="2343705" cy="369332"/>
          </a:xfrm>
          <a:prstGeom prst="rect">
            <a:avLst/>
          </a:prstGeom>
          <a:noFill/>
        </p:spPr>
        <p:txBody>
          <a:bodyPr wrap="square" rtlCol="0">
            <a:spAutoFit/>
          </a:bodyPr>
          <a:lstStyle/>
          <a:p>
            <a:r>
              <a:rPr lang="zh-CN" altLang="en-US" dirty="0"/>
              <a:t>蔡思盈</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QQ图片20220106181402"/>
          <p:cNvPicPr>
            <a:picLocks noChangeAspect="1"/>
          </p:cNvPicPr>
          <p:nvPr/>
        </p:nvPicPr>
        <p:blipFill>
          <a:blip r:embed="rId2"/>
          <a:srcRect l="74417" t="6019" r="10990" b="68250"/>
          <a:stretch>
            <a:fillRect/>
          </a:stretch>
        </p:blipFill>
        <p:spPr>
          <a:xfrm rot="5700000">
            <a:off x="10840720" y="3601720"/>
            <a:ext cx="823595" cy="817245"/>
          </a:xfrm>
          <a:prstGeom prst="rect">
            <a:avLst/>
          </a:prstGeom>
        </p:spPr>
      </p:pic>
      <p:pic>
        <p:nvPicPr>
          <p:cNvPr id="7" name="图片 6" descr="QQ图片20220106181402"/>
          <p:cNvPicPr>
            <a:picLocks noChangeAspect="1"/>
          </p:cNvPicPr>
          <p:nvPr/>
        </p:nvPicPr>
        <p:blipFill>
          <a:blip r:embed="rId2"/>
          <a:srcRect l="74417" t="6019" r="10990" b="68250"/>
          <a:stretch>
            <a:fillRect/>
          </a:stretch>
        </p:blipFill>
        <p:spPr>
          <a:xfrm rot="5700000">
            <a:off x="9226550" y="5203190"/>
            <a:ext cx="594995" cy="590550"/>
          </a:xfrm>
          <a:prstGeom prst="rect">
            <a:avLst/>
          </a:prstGeom>
        </p:spPr>
      </p:pic>
      <p:pic>
        <p:nvPicPr>
          <p:cNvPr id="14" name="图片 13" descr="QQ图片20220106181402"/>
          <p:cNvPicPr>
            <a:picLocks noChangeAspect="1"/>
          </p:cNvPicPr>
          <p:nvPr/>
        </p:nvPicPr>
        <p:blipFill>
          <a:blip r:embed="rId2"/>
          <a:srcRect l="74417" t="6019" r="10990" b="68250"/>
          <a:stretch>
            <a:fillRect/>
          </a:stretch>
        </p:blipFill>
        <p:spPr>
          <a:xfrm rot="5700000">
            <a:off x="932180" y="2499360"/>
            <a:ext cx="823595" cy="817245"/>
          </a:xfrm>
          <a:prstGeom prst="rect">
            <a:avLst/>
          </a:prstGeom>
        </p:spPr>
      </p:pic>
      <p:pic>
        <p:nvPicPr>
          <p:cNvPr id="6" name="图片 5" descr="QQ图片20220106181402"/>
          <p:cNvPicPr>
            <a:picLocks noChangeAspect="1"/>
          </p:cNvPicPr>
          <p:nvPr/>
        </p:nvPicPr>
        <p:blipFill>
          <a:blip r:embed="rId2"/>
          <a:srcRect l="74417" t="6019" r="10990" b="68250"/>
          <a:stretch>
            <a:fillRect/>
          </a:stretch>
        </p:blipFill>
        <p:spPr>
          <a:xfrm rot="5700000">
            <a:off x="1520190" y="4836795"/>
            <a:ext cx="400685" cy="397510"/>
          </a:xfrm>
          <a:prstGeom prst="rect">
            <a:avLst/>
          </a:prstGeom>
        </p:spPr>
      </p:pic>
      <p:sp>
        <p:nvSpPr>
          <p:cNvPr id="20" name="文本框 19"/>
          <p:cNvSpPr txBox="1"/>
          <p:nvPr/>
        </p:nvSpPr>
        <p:spPr>
          <a:xfrm>
            <a:off x="4914265" y="2461895"/>
            <a:ext cx="5895294" cy="830997"/>
          </a:xfrm>
          <a:prstGeom prst="rect">
            <a:avLst/>
          </a:prstGeom>
          <a:noFill/>
        </p:spPr>
        <p:txBody>
          <a:bodyPr wrap="square" rtlCol="0">
            <a:spAutoFit/>
          </a:bodyPr>
          <a:lstStyle/>
          <a:p>
            <a:pPr lvl="0">
              <a:defRPr/>
            </a:pPr>
            <a:r>
              <a:rPr lang="zh-CN" altLang="en-US" sz="4800" b="1" dirty="0">
                <a:solidFill>
                  <a:srgbClr val="1E3863"/>
                </a:solidFill>
                <a:latin typeface="汉仪粗简黑简" panose="00020600040101010101" charset="-122"/>
                <a:ea typeface="汉仪粗简黑简" panose="00020600040101010101" charset="-122"/>
              </a:rPr>
              <a:t>缺页的起因与映射</a:t>
            </a:r>
          </a:p>
        </p:txBody>
      </p:sp>
      <p:sp>
        <p:nvSpPr>
          <p:cNvPr id="21" name="文本框 20"/>
          <p:cNvSpPr txBox="1"/>
          <p:nvPr/>
        </p:nvSpPr>
        <p:spPr>
          <a:xfrm>
            <a:off x="4970145" y="3291840"/>
            <a:ext cx="5675630" cy="346120"/>
          </a:xfrm>
          <a:prstGeom prst="rect">
            <a:avLst/>
          </a:prstGeom>
          <a:noFill/>
        </p:spPr>
        <p:txBody>
          <a:bodyPr wrap="square" rtlCol="0">
            <a:spAutoFit/>
          </a:bodyPr>
          <a:lstStyle/>
          <a:p>
            <a:pPr lvl="0">
              <a:lnSpc>
                <a:spcPct val="150000"/>
              </a:lnSpc>
              <a:defRPr/>
            </a:pPr>
            <a:r>
              <a:rPr lang="en-US" altLang="zh-CN" sz="1200" dirty="0" err="1">
                <a:solidFill>
                  <a:prstClr val="white">
                    <a:lumMod val="50000"/>
                  </a:prstClr>
                </a:solidFill>
                <a:latin typeface="汉仪粗简黑简" panose="00020600040101010101" charset="-122"/>
                <a:ea typeface="汉仪粗简黑简" panose="00020600040101010101" charset="-122"/>
              </a:rPr>
              <a:t>Mmap</a:t>
            </a:r>
            <a:r>
              <a:rPr lang="zh-CN" altLang="en-US" sz="1200" dirty="0">
                <a:solidFill>
                  <a:prstClr val="white">
                    <a:lumMod val="50000"/>
                  </a:prstClr>
                </a:solidFill>
                <a:latin typeface="汉仪粗简黑简" panose="00020600040101010101" charset="-122"/>
                <a:ea typeface="汉仪粗简黑简" panose="00020600040101010101" charset="-122"/>
              </a:rPr>
              <a:t>与三种映射</a:t>
            </a:r>
            <a:endParaRPr lang="en-US" altLang="zh-CN" sz="1200" dirty="0">
              <a:solidFill>
                <a:prstClr val="white">
                  <a:lumMod val="50000"/>
                </a:prstClr>
              </a:solidFill>
              <a:latin typeface="汉仪粗简黑简" panose="00020600040101010101" charset="-122"/>
              <a:ea typeface="汉仪粗简黑简" panose="00020600040101010101" charset="-122"/>
            </a:endParaRPr>
          </a:p>
        </p:txBody>
      </p:sp>
      <p:grpSp>
        <p:nvGrpSpPr>
          <p:cNvPr id="2" name="组合 1"/>
          <p:cNvGrpSpPr/>
          <p:nvPr/>
        </p:nvGrpSpPr>
        <p:grpSpPr>
          <a:xfrm>
            <a:off x="2051685" y="2009775"/>
            <a:ext cx="2747010" cy="2767965"/>
            <a:chOff x="2127" y="3222"/>
            <a:chExt cx="4326" cy="4359"/>
          </a:xfrm>
        </p:grpSpPr>
        <p:pic>
          <p:nvPicPr>
            <p:cNvPr id="5" name="图片 4" descr="QQ图片20220106181402"/>
            <p:cNvPicPr>
              <a:picLocks noChangeAspect="1"/>
            </p:cNvPicPr>
            <p:nvPr/>
          </p:nvPicPr>
          <p:blipFill>
            <a:blip r:embed="rId2"/>
            <a:srcRect l="74417" t="6019" r="10990" b="68250"/>
            <a:stretch>
              <a:fillRect/>
            </a:stretch>
          </p:blipFill>
          <p:spPr>
            <a:xfrm rot="5700000">
              <a:off x="2110" y="3238"/>
              <a:ext cx="4359" cy="4326"/>
            </a:xfrm>
            <a:prstGeom prst="rect">
              <a:avLst/>
            </a:prstGeom>
          </p:spPr>
        </p:pic>
        <p:sp>
          <p:nvSpPr>
            <p:cNvPr id="22" name="文本框 21"/>
            <p:cNvSpPr txBox="1"/>
            <p:nvPr/>
          </p:nvSpPr>
          <p:spPr>
            <a:xfrm>
              <a:off x="2692" y="3992"/>
              <a:ext cx="3049" cy="2931"/>
            </a:xfrm>
            <a:prstGeom prst="rect">
              <a:avLst/>
            </a:prstGeom>
            <a:noFill/>
          </p:spPr>
          <p:txBody>
            <a:bodyPr vert="horz"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bg1"/>
                  </a:solidFill>
                  <a:effectLst/>
                  <a:uLnTx/>
                  <a:uFillTx/>
                  <a:latin typeface="汉仪粗简黑简" panose="00020600040101010101" charset="-122"/>
                  <a:ea typeface="汉仪粗简黑简" panose="00020600040101010101" charset="-122"/>
                  <a:cs typeface="+mn-cs"/>
                </a:rPr>
                <a:t>02</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544202A-93F6-7CFD-C263-1D083E94CED4}"/>
              </a:ext>
            </a:extLst>
          </p:cNvPr>
          <p:cNvSpPr txBox="1"/>
          <p:nvPr/>
        </p:nvSpPr>
        <p:spPr>
          <a:xfrm>
            <a:off x="-4004" y="-12231"/>
            <a:ext cx="2343705" cy="369332"/>
          </a:xfrm>
          <a:prstGeom prst="rect">
            <a:avLst/>
          </a:prstGeom>
          <a:noFill/>
        </p:spPr>
        <p:txBody>
          <a:bodyPr wrap="square" rtlCol="0">
            <a:spAutoFit/>
          </a:bodyPr>
          <a:lstStyle/>
          <a:p>
            <a:r>
              <a:rPr lang="zh-CN" altLang="en-US" dirty="0"/>
              <a:t>赵可骞</a:t>
            </a:r>
          </a:p>
        </p:txBody>
      </p:sp>
      <p:sp>
        <p:nvSpPr>
          <p:cNvPr id="3" name="文本框 2">
            <a:extLst>
              <a:ext uri="{FF2B5EF4-FFF2-40B4-BE49-F238E27FC236}">
                <a16:creationId xmlns:a16="http://schemas.microsoft.com/office/drawing/2014/main" id="{EE6A390F-2B13-AC91-4758-A4547B83CB05}"/>
              </a:ext>
            </a:extLst>
          </p:cNvPr>
          <p:cNvSpPr txBox="1"/>
          <p:nvPr/>
        </p:nvSpPr>
        <p:spPr>
          <a:xfrm>
            <a:off x="508635" y="320675"/>
            <a:ext cx="155448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概念阐释</a:t>
            </a:r>
          </a:p>
        </p:txBody>
      </p:sp>
      <p:sp>
        <p:nvSpPr>
          <p:cNvPr id="4" name="文本框 3">
            <a:extLst>
              <a:ext uri="{FF2B5EF4-FFF2-40B4-BE49-F238E27FC236}">
                <a16:creationId xmlns:a16="http://schemas.microsoft.com/office/drawing/2014/main" id="{9B28A90C-153B-AAEC-BB0A-51984EF815CD}"/>
              </a:ext>
            </a:extLst>
          </p:cNvPr>
          <p:cNvSpPr txBox="1"/>
          <p:nvPr/>
        </p:nvSpPr>
        <p:spPr>
          <a:xfrm>
            <a:off x="4711065" y="502920"/>
            <a:ext cx="2645410"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sz="2400" b="1" i="0" kern="1200" cap="none" spc="0" normalizeH="0" baseline="0" noProof="0" dirty="0">
                <a:solidFill>
                  <a:srgbClr val="24487D"/>
                </a:solidFill>
                <a:latin typeface="汉仪粗简黑简" panose="00020600040101010101" charset="-122"/>
                <a:ea typeface="汉仪粗简黑简" panose="00020600040101010101" charset="-122"/>
                <a:cs typeface="+mn-ea"/>
                <a:sym typeface="+mn-lt"/>
              </a:rPr>
              <a:t>内存映射文件</a:t>
            </a:r>
          </a:p>
        </p:txBody>
      </p:sp>
      <p:sp>
        <p:nvSpPr>
          <p:cNvPr id="5" name="矩形 4">
            <a:extLst>
              <a:ext uri="{FF2B5EF4-FFF2-40B4-BE49-F238E27FC236}">
                <a16:creationId xmlns:a16="http://schemas.microsoft.com/office/drawing/2014/main" id="{3DC8B2E1-684B-B2C5-D5C4-0514727D351F}"/>
              </a:ext>
            </a:extLst>
          </p:cNvPr>
          <p:cNvSpPr/>
          <p:nvPr>
            <p:custDataLst>
              <p:tags r:id="rId1"/>
            </p:custDataLst>
          </p:nvPr>
        </p:nvSpPr>
        <p:spPr>
          <a:xfrm>
            <a:off x="782955" y="1162685"/>
            <a:ext cx="10875645" cy="2176780"/>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b="0"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mn-cs"/>
              </a:rPr>
              <a:t>内存映射文件的目的是提高访问文件的效率，相当于把文件的某一段当作内存来访问。</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内核中映射分为有名映射和匿名映射. 有名映射就是</a:t>
            </a:r>
            <a:r>
              <a:rPr lang="zh-CN" altLang="en-US" noProof="0" dirty="0">
                <a:ln>
                  <a:noFill/>
                </a:ln>
                <a:solidFill>
                  <a:srgbClr val="FF0000"/>
                </a:solidFill>
                <a:effectLst/>
                <a:uLnTx/>
                <a:uFillTx/>
                <a:latin typeface="Calibri" panose="020F0502020204030204" charset="0"/>
                <a:ea typeface="汉仪粗简黑简" panose="00020600040101010101" charset="-122"/>
                <a:sym typeface="+mn-ea"/>
              </a:rPr>
              <a:t>①</a:t>
            </a:r>
            <a:r>
              <a:rPr kumimoji="0" lang="zh-CN" altLang="en-US" b="0"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mn-cs"/>
              </a:rPr>
              <a:t>磁盘中的数据通过文件系统映射到内存</a:t>
            </a:r>
            <a:r>
              <a:rPr kumimoji="0" lang="zh-CN" altLang="en-US" b="0"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②</a:t>
            </a:r>
            <a:r>
              <a:rPr kumimoji="0" lang="zh-CN" altLang="en-US" b="0"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mn-cs"/>
              </a:rPr>
              <a:t>再通过</a:t>
            </a:r>
            <a:r>
              <a:rPr kumimoji="0" lang="en-US" altLang="zh-CN" b="0"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mn-cs"/>
              </a:rPr>
              <a:t>mmap</a:t>
            </a:r>
            <a:r>
              <a:rPr kumimoji="0" lang="zh-CN" altLang="en-US" b="0" i="0" u="none" strike="noStrike" kern="1200" cap="none" spc="0" normalizeH="0" baseline="0" noProof="0" dirty="0">
                <a:ln>
                  <a:noFill/>
                </a:ln>
                <a:solidFill>
                  <a:srgbClr val="FF0000"/>
                </a:solidFill>
                <a:effectLst/>
                <a:uLnTx/>
                <a:uFillTx/>
                <a:latin typeface="汉仪粗简黑简" panose="00020600040101010101" charset="-122"/>
                <a:ea typeface="汉仪粗简黑简" panose="00020600040101010101" charset="-122"/>
                <a:cs typeface="+mn-cs"/>
              </a:rPr>
              <a:t>系统调用映射到虚拟空间，</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匿名映射没有映射对应的相关文件，</a:t>
            </a:r>
            <a:r>
              <a:rPr lang="zh-CN" altLang="en-US" noProof="0" dirty="0">
                <a:ln>
                  <a:noFill/>
                </a:ln>
                <a:solidFill>
                  <a:srgbClr val="24487D"/>
                </a:solidFill>
                <a:effectLst/>
                <a:uLnTx/>
                <a:uFillTx/>
                <a:latin typeface="汉仪粗简黑简" panose="00020600040101010101" charset="-122"/>
                <a:ea typeface="汉仪粗简黑简" panose="00020600040101010101" charset="-122"/>
                <a:sym typeface="+mn-ea"/>
              </a:rPr>
              <a:t>从 swap 区获得一块物理内存页并与虚拟地址进行映射</a:t>
            </a:r>
            <a:r>
              <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a:t>
            </a:r>
            <a:r>
              <a:rPr lang="zh-CN" altLang="en-US" noProof="0" dirty="0">
                <a:ln>
                  <a:noFill/>
                </a:ln>
                <a:solidFill>
                  <a:srgbClr val="24487D"/>
                </a:solidFill>
                <a:effectLst/>
                <a:uLnTx/>
                <a:uFillTx/>
                <a:latin typeface="汉仪粗简黑简" panose="00020600040101010101" charset="-122"/>
                <a:ea typeface="汉仪粗简黑简" panose="00020600040101010101" charset="-122"/>
                <a:sym typeface="+mn-ea"/>
              </a:rPr>
              <a:t>实现这样的映射关系后，进程就可以采用指针的方式读写操作这一段内存，而系统会自动回写脏页面到对应的文件磁盘上，即完成了对文件的操作而不必再调用 read、write 等系统调用函数。内核空间对这段区域的修改也直接反映用户空间，从而可以实现不同进程间的文件共享。</a:t>
            </a:r>
          </a:p>
        </p:txBody>
      </p:sp>
      <p:pic>
        <p:nvPicPr>
          <p:cNvPr id="6" name="图片 5">
            <a:extLst>
              <a:ext uri="{FF2B5EF4-FFF2-40B4-BE49-F238E27FC236}">
                <a16:creationId xmlns:a16="http://schemas.microsoft.com/office/drawing/2014/main" id="{E23027AB-C74C-123E-2619-7C077B1D0E41}"/>
              </a:ext>
            </a:extLst>
          </p:cNvPr>
          <p:cNvPicPr/>
          <p:nvPr>
            <p:custDataLst>
              <p:tags r:id="rId2"/>
            </p:custDataLst>
          </p:nvPr>
        </p:nvPicPr>
        <p:blipFill>
          <a:blip r:embed="rId7"/>
          <a:stretch>
            <a:fillRect/>
          </a:stretch>
        </p:blipFill>
        <p:spPr>
          <a:xfrm>
            <a:off x="915035" y="3580130"/>
            <a:ext cx="3300095" cy="2442845"/>
          </a:xfrm>
          <a:prstGeom prst="rect">
            <a:avLst/>
          </a:prstGeom>
          <a:noFill/>
          <a:ln w="9525">
            <a:noFill/>
          </a:ln>
        </p:spPr>
      </p:pic>
      <p:sp>
        <p:nvSpPr>
          <p:cNvPr id="7" name="文本框 6">
            <a:extLst>
              <a:ext uri="{FF2B5EF4-FFF2-40B4-BE49-F238E27FC236}">
                <a16:creationId xmlns:a16="http://schemas.microsoft.com/office/drawing/2014/main" id="{C9D4B5E0-DDCB-E201-C843-2A8A988DF126}"/>
              </a:ext>
            </a:extLst>
          </p:cNvPr>
          <p:cNvSpPr txBox="1"/>
          <p:nvPr/>
        </p:nvSpPr>
        <p:spPr>
          <a:xfrm>
            <a:off x="1700530" y="4341495"/>
            <a:ext cx="316230" cy="368300"/>
          </a:xfrm>
          <a:prstGeom prst="rect">
            <a:avLst/>
          </a:prstGeom>
          <a:noFill/>
        </p:spPr>
        <p:txBody>
          <a:bodyPr wrap="square" rtlCol="0">
            <a:spAutoFit/>
          </a:bodyPr>
          <a:lstStyle/>
          <a:p>
            <a:r>
              <a:rPr lang="zh-CN" altLang="en-US" dirty="0">
                <a:solidFill>
                  <a:srgbClr val="FF0000"/>
                </a:solidFill>
                <a:latin typeface="微软雅黑" panose="020B0503020204020204" charset="-122"/>
                <a:ea typeface="微软雅黑" panose="020B0503020204020204" charset="-122"/>
              </a:rPr>
              <a:t>①</a:t>
            </a:r>
          </a:p>
        </p:txBody>
      </p:sp>
      <p:sp>
        <p:nvSpPr>
          <p:cNvPr id="9" name="文本框 8">
            <a:extLst>
              <a:ext uri="{FF2B5EF4-FFF2-40B4-BE49-F238E27FC236}">
                <a16:creationId xmlns:a16="http://schemas.microsoft.com/office/drawing/2014/main" id="{12C2DEA0-18B3-E5FF-4693-7081A20B692A}"/>
              </a:ext>
            </a:extLst>
          </p:cNvPr>
          <p:cNvSpPr txBox="1"/>
          <p:nvPr/>
        </p:nvSpPr>
        <p:spPr>
          <a:xfrm>
            <a:off x="2787015" y="3695065"/>
            <a:ext cx="297815" cy="387985"/>
          </a:xfrm>
          <a:prstGeom prst="rect">
            <a:avLst/>
          </a:prstGeom>
          <a:noFill/>
        </p:spPr>
        <p:txBody>
          <a:bodyPr wrap="square" rtlCol="0">
            <a:noAutofit/>
          </a:bodyPr>
          <a:lstStyle/>
          <a:p>
            <a:r>
              <a:rPr lang="zh-CN" altLang="en-US" dirty="0">
                <a:solidFill>
                  <a:srgbClr val="FF0000"/>
                </a:solidFill>
                <a:latin typeface="微软雅黑" panose="020B0503020204020204" charset="-122"/>
                <a:ea typeface="微软雅黑" panose="020B0503020204020204" charset="-122"/>
              </a:rPr>
              <a:t>②</a:t>
            </a:r>
          </a:p>
        </p:txBody>
      </p:sp>
      <p:sp>
        <p:nvSpPr>
          <p:cNvPr id="10" name="矩形 9">
            <a:extLst>
              <a:ext uri="{FF2B5EF4-FFF2-40B4-BE49-F238E27FC236}">
                <a16:creationId xmlns:a16="http://schemas.microsoft.com/office/drawing/2014/main" id="{4F870900-FFA9-CAE1-5D28-B0B5E5296470}"/>
              </a:ext>
            </a:extLst>
          </p:cNvPr>
          <p:cNvSpPr/>
          <p:nvPr>
            <p:custDataLst>
              <p:tags r:id="rId3"/>
            </p:custDataLst>
          </p:nvPr>
        </p:nvSpPr>
        <p:spPr>
          <a:xfrm>
            <a:off x="4215130" y="4082415"/>
            <a:ext cx="1923415" cy="1331595"/>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文件</a:t>
            </a: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A</a:t>
            </a:r>
            <a:r>
              <a:rPr kumimoji="0" lang="zh-CN" altLang="en-US"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被缓存在内存中，被映射到进程</a:t>
            </a:r>
            <a:r>
              <a:rPr kumimoji="0" lang="en-US" altLang="zh-CN"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2</a:t>
            </a:r>
          </a:p>
        </p:txBody>
      </p:sp>
      <p:pic>
        <p:nvPicPr>
          <p:cNvPr id="11" name="图片 10">
            <a:extLst>
              <a:ext uri="{FF2B5EF4-FFF2-40B4-BE49-F238E27FC236}">
                <a16:creationId xmlns:a16="http://schemas.microsoft.com/office/drawing/2014/main" id="{FC8E0F3A-438F-FE25-E644-85FD9F6AD49D}"/>
              </a:ext>
            </a:extLst>
          </p:cNvPr>
          <p:cNvPicPr/>
          <p:nvPr>
            <p:custDataLst>
              <p:tags r:id="rId4"/>
            </p:custDataLst>
          </p:nvPr>
        </p:nvPicPr>
        <p:blipFill>
          <a:blip r:embed="rId8"/>
          <a:stretch>
            <a:fillRect/>
          </a:stretch>
        </p:blipFill>
        <p:spPr>
          <a:xfrm>
            <a:off x="6247765" y="3524885"/>
            <a:ext cx="2964180" cy="2552700"/>
          </a:xfrm>
          <a:prstGeom prst="rect">
            <a:avLst/>
          </a:prstGeom>
          <a:noFill/>
          <a:ln w="9525">
            <a:noFill/>
          </a:ln>
        </p:spPr>
      </p:pic>
      <p:sp>
        <p:nvSpPr>
          <p:cNvPr id="12" name="矩形 11">
            <a:extLst>
              <a:ext uri="{FF2B5EF4-FFF2-40B4-BE49-F238E27FC236}">
                <a16:creationId xmlns:a16="http://schemas.microsoft.com/office/drawing/2014/main" id="{C65365A0-35D7-287C-B692-8656746D5DDB}"/>
              </a:ext>
            </a:extLst>
          </p:cNvPr>
          <p:cNvSpPr/>
          <p:nvPr>
            <p:custDataLst>
              <p:tags r:id="rId5"/>
            </p:custDataLst>
          </p:nvPr>
        </p:nvSpPr>
        <p:spPr>
          <a:xfrm>
            <a:off x="9321165" y="3630930"/>
            <a:ext cx="1923415" cy="2637790"/>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sz="1400"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rPr>
              <a:t>此时进程1也打开文件A，由于文件的名字在系统中是唯一的，操作系统清楚文件A已经被缓存在内存之中。因此系统将进程1的虚拟内存映射到相同内存之中，完成文件的共享。</a:t>
            </a:r>
          </a:p>
        </p:txBody>
      </p:sp>
    </p:spTree>
    <p:extLst>
      <p:ext uri="{BB962C8B-B14F-4D97-AF65-F5344CB8AC3E}">
        <p14:creationId xmlns:p14="http://schemas.microsoft.com/office/powerpoint/2010/main" val="3998737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文本框 56"/>
          <p:cNvSpPr txBox="1"/>
          <p:nvPr/>
        </p:nvSpPr>
        <p:spPr>
          <a:xfrm>
            <a:off x="3350532" y="274637"/>
            <a:ext cx="3791585" cy="460375"/>
          </a:xfrm>
          <a:prstGeom prst="rect">
            <a:avLst/>
          </a:prstGeom>
          <a:noFill/>
        </p:spPr>
        <p:txBody>
          <a:bodyPr wrap="square" rtlCol="0">
            <a:spAutoFit/>
          </a:bodyPr>
          <a:lstStyle/>
          <a:p>
            <a:pPr marR="0" indent="0" algn="ctr" defTabSz="914400" fontAlgn="auto">
              <a:lnSpc>
                <a:spcPct val="100000"/>
              </a:lnSpc>
              <a:spcBef>
                <a:spcPts val="0"/>
              </a:spcBef>
              <a:spcAft>
                <a:spcPts val="0"/>
              </a:spcAft>
              <a:buClrTx/>
              <a:buSzTx/>
              <a:buFontTx/>
              <a:buNone/>
              <a:defRPr/>
            </a:pPr>
            <a:r>
              <a:rPr kumimoji="0" lang="zh-CN" altLang="en-US" sz="2400" b="1" i="0" kern="1200" cap="none" spc="0" normalizeH="0" baseline="0" noProof="0" dirty="0">
                <a:solidFill>
                  <a:srgbClr val="24487D"/>
                </a:solidFill>
                <a:latin typeface="汉仪粗简黑简" panose="00020600040101010101" charset="-122"/>
                <a:ea typeface="汉仪粗简黑简" panose="00020600040101010101" charset="-122"/>
                <a:cs typeface="+mn-ea"/>
                <a:sym typeface="+mn-lt"/>
              </a:rPr>
              <a:t>内存映射文件</a:t>
            </a:r>
          </a:p>
        </p:txBody>
      </p:sp>
      <p:sp>
        <p:nvSpPr>
          <p:cNvPr id="31" name="矩形 30"/>
          <p:cNvSpPr/>
          <p:nvPr>
            <p:custDataLst>
              <p:tags r:id="rId1"/>
            </p:custDataLst>
          </p:nvPr>
        </p:nvSpPr>
        <p:spPr>
          <a:xfrm>
            <a:off x="974725" y="2393950"/>
            <a:ext cx="5121275" cy="2764155"/>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srgbClr val="29518D"/>
                </a:solidFill>
                <a:effectLst/>
                <a:uLnTx/>
                <a:uFillTx/>
                <a:latin typeface="汉仪粗简黑简" panose="00020600040101010101" charset="-122"/>
                <a:ea typeface="汉仪粗简黑简" panose="00020600040101010101" charset="-122"/>
                <a:sym typeface="+mn-ea"/>
              </a:rPr>
              <a:t> </a:t>
            </a:r>
            <a:r>
              <a:rPr lang="zh-CN" altLang="en-US" noProof="0" dirty="0">
                <a:ln>
                  <a:noFill/>
                </a:ln>
                <a:solidFill>
                  <a:srgbClr val="24487D"/>
                </a:solidFill>
                <a:effectLst/>
                <a:uLnTx/>
                <a:uFillTx/>
                <a:latin typeface="汉仪粗简黑简" panose="00020600040101010101" charset="-122"/>
                <a:ea typeface="汉仪粗简黑简" panose="00020600040101010101" charset="-122"/>
                <a:sym typeface="+mn-ea"/>
              </a:rPr>
              <a:t>图中有一块区域： “共享库的内存映射区域” ，这段区域就是在内存映射文件的时候将某一段的虚拟地址和文件对象的某一部分建立起映射关系，此时并没有拷贝数据到内存中去，</a:t>
            </a:r>
            <a:r>
              <a:rPr lang="zh-CN" altLang="en-US" noProof="0" dirty="0">
                <a:ln>
                  <a:noFill/>
                </a:ln>
                <a:solidFill>
                  <a:srgbClr val="FF0000"/>
                </a:solidFill>
                <a:effectLst/>
                <a:uLnTx/>
                <a:uFillTx/>
                <a:latin typeface="汉仪粗简黑简" panose="00020600040101010101" charset="-122"/>
                <a:ea typeface="汉仪粗简黑简" panose="00020600040101010101" charset="-122"/>
                <a:sym typeface="+mn-ea"/>
              </a:rPr>
              <a:t>而是当进程代码第一次引用这段代码内的虚拟地址时，触发了缺页异常，这时候OS根据映射关系直接将文件的相关部分数据拷贝到内存中。</a:t>
            </a:r>
            <a:endParaRPr lang="zh-CN" altLang="en-US" noProof="0" dirty="0">
              <a:ln>
                <a:noFill/>
              </a:ln>
              <a:solidFill>
                <a:srgbClr val="24487D"/>
              </a:solidFill>
              <a:effectLst/>
              <a:uLnTx/>
              <a:uFillTx/>
              <a:latin typeface="汉仪粗简黑简" panose="00020600040101010101" charset="-122"/>
              <a:ea typeface="汉仪粗简黑简" panose="00020600040101010101" charset="-122"/>
              <a:sym typeface="+mn-ea"/>
            </a:endParaRPr>
          </a:p>
          <a:p>
            <a:pPr marL="0" marR="0" lvl="0" indent="0" algn="l" defTabSz="914400" rtl="0" eaLnBrk="1" fontAlgn="auto" latinLnBrk="0" hangingPunct="1">
              <a:lnSpc>
                <a:spcPct val="120000"/>
              </a:lnSpc>
              <a:spcBef>
                <a:spcPts val="0"/>
              </a:spcBef>
              <a:spcAft>
                <a:spcPts val="0"/>
              </a:spcAft>
              <a:buClrTx/>
              <a:buSzTx/>
              <a:buFontTx/>
              <a:buNone/>
              <a:defRPr/>
            </a:pPr>
            <a:endParaRPr lang="zh-CN" altLang="en-US" noProof="0" dirty="0">
              <a:ln>
                <a:noFill/>
              </a:ln>
              <a:solidFill>
                <a:srgbClr val="FF0000"/>
              </a:solidFill>
              <a:effectLst/>
              <a:uLnTx/>
              <a:uFillTx/>
              <a:latin typeface="汉仪粗简黑简" panose="00020600040101010101" charset="-122"/>
              <a:ea typeface="汉仪粗简黑简" panose="00020600040101010101" charset="-122"/>
              <a:sym typeface="+mn-ea"/>
            </a:endParaRPr>
          </a:p>
          <a:p>
            <a:pPr marL="0" marR="0" lvl="0" indent="0" algn="l" defTabSz="914400" rtl="0" eaLnBrk="1" fontAlgn="auto" latinLnBrk="0" hangingPunct="1">
              <a:lnSpc>
                <a:spcPct val="120000"/>
              </a:lnSpc>
              <a:spcBef>
                <a:spcPts val="0"/>
              </a:spcBef>
              <a:spcAft>
                <a:spcPts val="0"/>
              </a:spcAft>
              <a:buClrTx/>
              <a:buSzTx/>
              <a:buFontTx/>
              <a:buNone/>
              <a:defRPr/>
            </a:pPr>
            <a:endParaRPr lang="zh-CN" altLang="en-US" noProof="0" dirty="0">
              <a:ln>
                <a:noFill/>
              </a:ln>
              <a:solidFill>
                <a:srgbClr val="FF0000"/>
              </a:solidFill>
              <a:effectLst/>
              <a:uLnTx/>
              <a:uFillTx/>
              <a:latin typeface="汉仪粗简黑简" panose="00020600040101010101" charset="-122"/>
              <a:ea typeface="汉仪粗简黑简" panose="00020600040101010101" charset="-122"/>
              <a:sym typeface="+mn-ea"/>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2" name="文本框 1"/>
          <p:cNvSpPr txBox="1"/>
          <p:nvPr/>
        </p:nvSpPr>
        <p:spPr>
          <a:xfrm>
            <a:off x="508635" y="320675"/>
            <a:ext cx="155448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ea"/>
                <a:sym typeface="+mn-lt"/>
              </a:rPr>
              <a:t>概念阐释</a:t>
            </a:r>
          </a:p>
        </p:txBody>
      </p:sp>
      <p:pic>
        <p:nvPicPr>
          <p:cNvPr id="3" name="图片 2"/>
          <p:cNvPicPr>
            <a:picLocks noChangeAspect="1"/>
          </p:cNvPicPr>
          <p:nvPr>
            <p:custDataLst>
              <p:tags r:id="rId2"/>
            </p:custDataLst>
          </p:nvPr>
        </p:nvPicPr>
        <p:blipFill>
          <a:blip r:embed="rId5"/>
          <a:srcRect b="5811"/>
          <a:stretch>
            <a:fillRect/>
          </a:stretch>
        </p:blipFill>
        <p:spPr>
          <a:xfrm>
            <a:off x="6576695" y="1139190"/>
            <a:ext cx="3767455" cy="4580255"/>
          </a:xfrm>
          <a:prstGeom prst="rect">
            <a:avLst/>
          </a:prstGeom>
        </p:spPr>
      </p:pic>
      <p:sp>
        <p:nvSpPr>
          <p:cNvPr id="4" name="矩形 3"/>
          <p:cNvSpPr/>
          <p:nvPr>
            <p:custDataLst>
              <p:tags r:id="rId3"/>
            </p:custDataLst>
          </p:nvPr>
        </p:nvSpPr>
        <p:spPr>
          <a:xfrm>
            <a:off x="7285355" y="5814060"/>
            <a:ext cx="2483485" cy="447040"/>
          </a:xfrm>
          <a:prstGeom prst="rect">
            <a:avLst/>
          </a:prstGeom>
        </p:spPr>
        <p:txBody>
          <a:bodyPr wrap="square">
            <a:no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noProof="0" dirty="0">
                <a:ln>
                  <a:noFill/>
                </a:ln>
                <a:solidFill>
                  <a:srgbClr val="29518D"/>
                </a:solidFill>
                <a:effectLst/>
                <a:uLnTx/>
                <a:uFillTx/>
                <a:latin typeface="汉仪粗简黑简" panose="00020600040101010101" charset="-122"/>
                <a:ea typeface="汉仪粗简黑简" panose="00020600040101010101" charset="-122"/>
                <a:sym typeface="+mn-ea"/>
              </a:rPr>
              <a:t>一个进程的虚拟内存</a:t>
            </a:r>
            <a:endParaRPr lang="zh-CN" altLang="en-US" noProof="0" dirty="0">
              <a:ln>
                <a:noFill/>
              </a:ln>
              <a:solidFill>
                <a:srgbClr val="FF0000"/>
              </a:solidFill>
              <a:effectLst/>
              <a:uLnTx/>
              <a:uFillTx/>
              <a:latin typeface="汉仪粗简黑简" panose="00020600040101010101" charset="-122"/>
              <a:ea typeface="汉仪粗简黑简" panose="00020600040101010101" charset="-122"/>
              <a:sym typeface="+mn-ea"/>
            </a:endParaRPr>
          </a:p>
          <a:p>
            <a:pPr marL="0" marR="0" lvl="0" indent="0" algn="l" defTabSz="914400" rtl="0" eaLnBrk="1" fontAlgn="auto" latinLnBrk="0" hangingPunct="1">
              <a:lnSpc>
                <a:spcPct val="120000"/>
              </a:lnSpc>
              <a:spcBef>
                <a:spcPts val="0"/>
              </a:spcBef>
              <a:spcAft>
                <a:spcPts val="0"/>
              </a:spcAft>
              <a:buClrTx/>
              <a:buSzTx/>
              <a:buFontTx/>
              <a:buNone/>
              <a:defRPr/>
            </a:pPr>
            <a:endParaRPr lang="zh-CN" altLang="en-US" noProof="0" dirty="0">
              <a:ln>
                <a:noFill/>
              </a:ln>
              <a:solidFill>
                <a:srgbClr val="FF0000"/>
              </a:solidFill>
              <a:effectLst/>
              <a:uLnTx/>
              <a:uFillTx/>
              <a:latin typeface="汉仪粗简黑简" panose="00020600040101010101" charset="-122"/>
              <a:ea typeface="汉仪粗简黑简" panose="00020600040101010101" charset="-122"/>
              <a:sym typeface="+mn-ea"/>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b="0" i="0" u="none" strike="noStrike" kern="1200" cap="none" spc="0" normalizeH="0" baseline="0" noProof="0" dirty="0">
              <a:ln>
                <a:noFill/>
              </a:ln>
              <a:solidFill>
                <a:srgbClr val="24487D"/>
              </a:solidFill>
              <a:effectLst/>
              <a:uLnTx/>
              <a:uFillTx/>
              <a:latin typeface="汉仪粗简黑简" panose="00020600040101010101" charset="-122"/>
              <a:ea typeface="汉仪粗简黑简" panose="00020600040101010101" charset="-122"/>
              <a:cs typeface="+mn-cs"/>
            </a:endParaRPr>
          </a:p>
        </p:txBody>
      </p:sp>
      <p:sp>
        <p:nvSpPr>
          <p:cNvPr id="7" name="文本框 6">
            <a:extLst>
              <a:ext uri="{FF2B5EF4-FFF2-40B4-BE49-F238E27FC236}">
                <a16:creationId xmlns:a16="http://schemas.microsoft.com/office/drawing/2014/main" id="{6FDDF6B3-816C-48C9-BA1A-DF44C4AC0A30}"/>
              </a:ext>
            </a:extLst>
          </p:cNvPr>
          <p:cNvSpPr txBox="1"/>
          <p:nvPr/>
        </p:nvSpPr>
        <p:spPr>
          <a:xfrm>
            <a:off x="-4004" y="-12231"/>
            <a:ext cx="2343705" cy="369332"/>
          </a:xfrm>
          <a:prstGeom prst="rect">
            <a:avLst/>
          </a:prstGeom>
          <a:noFill/>
        </p:spPr>
        <p:txBody>
          <a:bodyPr wrap="square" rtlCol="0">
            <a:spAutoFit/>
          </a:bodyPr>
          <a:lstStyle/>
          <a:p>
            <a:r>
              <a:rPr lang="zh-CN" altLang="en-US" dirty="0"/>
              <a:t>赵可骞</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677f978f-a515-4f80-9a4e-f8b957c830b6"/>
  <p:tag name="COMMONDATA" val="eyJjb3VudCI6OCwiaGRpZCI6IjFhODljMTllODFlMDBlOWNhMjQ0OGQ3NDU2ODA2NDQ2IiwidXNlckNvdW50Ijo2fQ=="/>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58,&quot;width&quot;:5933}"/>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084,&quot;width&quot;:10568}"/>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8580,&quot;width&quot;:12465}"/>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73,&quot;width&quot;:10809}"/>
</p:tagLst>
</file>

<file path=ppt/tags/tag1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478,&quot;width&quot;:7632}"/>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803,&quot;width&quot;:12510}"/>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803,&quot;width&quot;:12510}"/>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1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292,&quot;width&quot;:1069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28,&quot;width&quot;:14592}"/>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87,&quot;width&quot;:17417}"/>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44,&quot;width&quot;:8110}"/>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4874}"/>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5378</TotalTime>
  <Words>4684</Words>
  <Application>Microsoft Office PowerPoint</Application>
  <PresentationFormat>宽屏</PresentationFormat>
  <Paragraphs>492</Paragraphs>
  <Slides>70</Slides>
  <Notes>20</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70</vt:i4>
      </vt:variant>
    </vt:vector>
  </HeadingPairs>
  <TitlesOfParts>
    <vt:vector size="87" baseType="lpstr">
      <vt:lpstr>Calibri</vt:lpstr>
      <vt:lpstr>Wingdings</vt:lpstr>
      <vt:lpstr>等线</vt:lpstr>
      <vt:lpstr>微软雅黑</vt:lpstr>
      <vt:lpstr>Broadway</vt:lpstr>
      <vt:lpstr>Arial Black</vt:lpstr>
      <vt:lpstr>OPPOSans B</vt:lpstr>
      <vt:lpstr>Arial</vt:lpstr>
      <vt:lpstr>OPPOSans-S</vt:lpstr>
      <vt:lpstr>Consolas</vt:lpstr>
      <vt:lpstr>汉仪粗简黑简</vt:lpstr>
      <vt:lpstr>Office 主题​​</vt:lpstr>
      <vt:lpstr>1_Office 主题​​</vt:lpstr>
      <vt:lpstr>2_Office 主题​​</vt:lpstr>
      <vt:lpstr>3_Office 主题​​</vt:lpstr>
      <vt:lpstr>4_Office 主题​​</vt:lpstr>
      <vt:lpstr>5_Office 主题​​</vt:lpstr>
      <vt:lpstr>缺页异常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tqn</dc:creator>
  <cp:lastModifiedBy>qinan tang</cp:lastModifiedBy>
  <cp:revision>273</cp:revision>
  <dcterms:created xsi:type="dcterms:W3CDTF">2019-06-19T02:08:00Z</dcterms:created>
  <dcterms:modified xsi:type="dcterms:W3CDTF">2023-06-07T08:53:47Z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68134B601BE6402084856C4C97D234FA</vt:lpwstr>
  </property>
  <property fmtid="{D5CDD505-2E9C-101B-9397-08002B2CF9AE}" pid="4" name="KSOTemplateUUID">
    <vt:lpwstr>v1.0_mb_fQ8dgcBO9tuGj4FWeefrOQ==</vt:lpwstr>
  </property>
</Properties>
</file>